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8"/>
  </p:notesMasterIdLst>
  <p:handoutMasterIdLst>
    <p:handoutMasterId r:id="rId39"/>
  </p:handoutMasterIdLst>
  <p:sldIdLst>
    <p:sldId id="538" r:id="rId2"/>
    <p:sldId id="578" r:id="rId3"/>
    <p:sldId id="550" r:id="rId4"/>
    <p:sldId id="551" r:id="rId5"/>
    <p:sldId id="552" r:id="rId6"/>
    <p:sldId id="580" r:id="rId7"/>
    <p:sldId id="553" r:id="rId8"/>
    <p:sldId id="554" r:id="rId9"/>
    <p:sldId id="555" r:id="rId10"/>
    <p:sldId id="581" r:id="rId11"/>
    <p:sldId id="556" r:id="rId12"/>
    <p:sldId id="557" r:id="rId13"/>
    <p:sldId id="558" r:id="rId14"/>
    <p:sldId id="559" r:id="rId15"/>
    <p:sldId id="583" r:id="rId16"/>
    <p:sldId id="562" r:id="rId17"/>
    <p:sldId id="563" r:id="rId18"/>
    <p:sldId id="560" r:id="rId19"/>
    <p:sldId id="574" r:id="rId20"/>
    <p:sldId id="561" r:id="rId21"/>
    <p:sldId id="564" r:id="rId22"/>
    <p:sldId id="570" r:id="rId23"/>
    <p:sldId id="571" r:id="rId24"/>
    <p:sldId id="572" r:id="rId25"/>
    <p:sldId id="565" r:id="rId26"/>
    <p:sldId id="567" r:id="rId27"/>
    <p:sldId id="573" r:id="rId28"/>
    <p:sldId id="575" r:id="rId29"/>
    <p:sldId id="576" r:id="rId30"/>
    <p:sldId id="577" r:id="rId31"/>
    <p:sldId id="584" r:id="rId32"/>
    <p:sldId id="587" r:id="rId33"/>
    <p:sldId id="585" r:id="rId34"/>
    <p:sldId id="586" r:id="rId35"/>
    <p:sldId id="582" r:id="rId36"/>
    <p:sldId id="579" r:id="rId37"/>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03.12.2015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xmlns=""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03.12.2015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xmlns=""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03.12.2015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03.12.2015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03.12.2015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03.12.2015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03.12.2015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03.12.2015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03.12.2015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ek%20ders%20karar%20sunu.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19274"/>
            <a:ext cx="8496944" cy="5812755"/>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431540" y="1340768"/>
            <a:ext cx="8424936" cy="5016758"/>
          </a:xfrm>
          <a:prstGeom prst="rect">
            <a:avLst/>
          </a:prstGeom>
        </p:spPr>
        <p:txBody>
          <a:bodyPr wrap="square">
            <a:spAutoFit/>
          </a:bodyPr>
          <a:lstStyle/>
          <a:p>
            <a:pPr algn="ctr">
              <a:buNone/>
            </a:pPr>
            <a:r>
              <a:rPr lang="tr-TR" sz="2400" b="1" dirty="0">
                <a:solidFill>
                  <a:srgbClr val="FF0000"/>
                </a:solidFill>
              </a:rPr>
              <a:t>T.C. </a:t>
            </a:r>
            <a:endParaRPr lang="tr-TR" sz="2400" b="1" dirty="0" smtClean="0">
              <a:solidFill>
                <a:srgbClr val="FF0000"/>
              </a:solidFill>
            </a:endParaRPr>
          </a:p>
          <a:p>
            <a:pPr algn="ctr">
              <a:buNone/>
            </a:pPr>
            <a:r>
              <a:rPr lang="tr-TR" sz="2400" b="1" dirty="0" smtClean="0">
                <a:solidFill>
                  <a:srgbClr val="FF0000"/>
                </a:solidFill>
              </a:rPr>
              <a:t>MİLLÎ </a:t>
            </a:r>
            <a:r>
              <a:rPr lang="tr-TR" sz="2400" b="1" dirty="0">
                <a:solidFill>
                  <a:srgbClr val="FF0000"/>
                </a:solidFill>
              </a:rPr>
              <a:t>EĞİTİM BAKANLIĞI</a:t>
            </a:r>
            <a:br>
              <a:rPr lang="tr-TR" sz="2400" b="1" dirty="0">
                <a:solidFill>
                  <a:srgbClr val="FF0000"/>
                </a:solidFill>
              </a:rPr>
            </a:br>
            <a:r>
              <a:rPr lang="tr-TR" sz="2400" b="1" dirty="0">
                <a:solidFill>
                  <a:srgbClr val="FF0000"/>
                </a:solidFill>
              </a:rPr>
              <a:t>Ölçme, Değerlendirme ve Sınav Hizmetleri </a:t>
            </a:r>
          </a:p>
          <a:p>
            <a:pPr algn="ctr">
              <a:buNone/>
            </a:pPr>
            <a:r>
              <a:rPr lang="tr-TR" sz="2400" b="1" dirty="0">
                <a:solidFill>
                  <a:srgbClr val="FF0000"/>
                </a:solidFill>
              </a:rPr>
              <a:t>Genel Müdürlüğü</a:t>
            </a:r>
          </a:p>
          <a:p>
            <a:pPr algn="ctr">
              <a:buNone/>
            </a:pPr>
            <a:endParaRPr lang="tr-TR" sz="2400" b="1" dirty="0"/>
          </a:p>
          <a:p>
            <a:pPr algn="ctr">
              <a:buNone/>
            </a:pPr>
            <a:r>
              <a:rPr lang="tr-TR" sz="3200" b="1" dirty="0" smtClean="0"/>
              <a:t>DESTEKLEME VE YETİŞTİRME KURSLARI </a:t>
            </a:r>
          </a:p>
          <a:p>
            <a:pPr algn="ctr">
              <a:buNone/>
            </a:pPr>
            <a:r>
              <a:rPr lang="tr-TR" sz="3200" b="1" dirty="0" smtClean="0"/>
              <a:t>EK DERS ÜCRETLERİ</a:t>
            </a:r>
          </a:p>
          <a:p>
            <a:pPr algn="ctr">
              <a:buNone/>
            </a:pPr>
            <a:endParaRPr lang="tr-TR" sz="3200" b="1" dirty="0">
              <a:solidFill>
                <a:srgbClr val="FF0000"/>
              </a:solidFill>
            </a:endParaRPr>
          </a:p>
          <a:p>
            <a:pPr algn="ctr">
              <a:buNone/>
            </a:pPr>
            <a:r>
              <a:rPr lang="tr-TR" sz="3200" b="1" dirty="0" smtClean="0"/>
              <a:t>Lütfi SAN</a:t>
            </a:r>
          </a:p>
          <a:p>
            <a:pPr algn="ctr">
              <a:buNone/>
            </a:pPr>
            <a:endParaRPr lang="tr-TR" sz="2400" b="1" dirty="0" smtClean="0"/>
          </a:p>
          <a:p>
            <a:pPr algn="ctr">
              <a:buNone/>
            </a:pPr>
            <a:r>
              <a:rPr lang="tr-TR" sz="2400" b="1" dirty="0" smtClean="0"/>
              <a:t>Antalya</a:t>
            </a:r>
            <a:endParaRPr lang="tr-TR" sz="2400" b="1" dirty="0"/>
          </a:p>
          <a:p>
            <a:pPr algn="ctr">
              <a:buNone/>
            </a:pPr>
            <a:r>
              <a:rPr lang="tr-TR" sz="2400" b="1" dirty="0"/>
              <a:t>30 Kasım – 4 </a:t>
            </a:r>
            <a:r>
              <a:rPr lang="tr-TR" sz="2400" b="1" dirty="0" smtClean="0"/>
              <a:t>Aralık </a:t>
            </a:r>
            <a:r>
              <a:rPr lang="tr-TR" sz="2400" b="1" dirty="0"/>
              <a:t>2015 </a:t>
            </a:r>
          </a:p>
        </p:txBody>
      </p:sp>
    </p:spTree>
    <p:extLst>
      <p:ext uri="{BB962C8B-B14F-4D97-AF65-F5344CB8AC3E}">
        <p14:creationId xmlns:p14="http://schemas.microsoft.com/office/powerpoint/2010/main" xmlns=""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Toplu Sözleşme (2016-2017)</a:t>
            </a:r>
            <a:endParaRPr lang="tr-TR" sz="32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
        <p:nvSpPr>
          <p:cNvPr id="7" name="6 İçerik Yer Tutucusu"/>
          <p:cNvSpPr>
            <a:spLocks noGrp="1"/>
          </p:cNvSpPr>
          <p:nvPr>
            <p:ph idx="1"/>
          </p:nvPr>
        </p:nvSpPr>
        <p:spPr>
          <a:xfrm>
            <a:off x="285720" y="1000108"/>
            <a:ext cx="8229600" cy="5126055"/>
          </a:xfrm>
        </p:spPr>
        <p:txBody>
          <a:bodyPr/>
          <a:lstStyle/>
          <a:p>
            <a:pPr algn="just">
              <a:buNone/>
            </a:pPr>
            <a:r>
              <a:rPr lang="tr-TR" sz="2400" b="1" dirty="0" smtClean="0">
                <a:solidFill>
                  <a:srgbClr val="FF0000"/>
                </a:solidFill>
                <a:latin typeface="Times New Roman" pitchFamily="18" charset="0"/>
                <a:cs typeface="Times New Roman" pitchFamily="18" charset="0"/>
              </a:rPr>
              <a:t>	Kamu Görevlilerinin Geneline ve Hizmet Kollarına Yönelik Mali ve Sosyal Haklara İlişkin 2. Dönem (2014-2015) ve 3. Dönem (2015-2016) Toplu Sözleşme </a:t>
            </a:r>
          </a:p>
          <a:p>
            <a:pPr algn="just">
              <a:buNone/>
            </a:pPr>
            <a:r>
              <a:rPr lang="tr-TR" sz="2400" b="1" dirty="0" smtClean="0">
                <a:latin typeface="Times New Roman" pitchFamily="18" charset="0"/>
                <a:cs typeface="Times New Roman" pitchFamily="18" charset="0"/>
              </a:rPr>
              <a:t>	Örgün ve yaygın eğitim kurumlarının müdür ve müdür başyardımcılarının aylık karşılığı ders görevi </a:t>
            </a:r>
          </a:p>
          <a:p>
            <a:pPr algn="just">
              <a:buNone/>
            </a:pPr>
            <a:r>
              <a:rPr lang="tr-TR" sz="2400" b="1" dirty="0" smtClean="0">
                <a:latin typeface="Times New Roman" pitchFamily="18" charset="0"/>
                <a:cs typeface="Times New Roman" pitchFamily="18" charset="0"/>
              </a:rPr>
              <a:t>	Madde 11- (1) </a:t>
            </a:r>
            <a:r>
              <a:rPr lang="tr-TR" sz="24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“2 saatten az olmamak üzere 6 saate kadar” şeklinde uygulanır. </a:t>
            </a: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buNone/>
            </a:pPr>
            <a:endParaRPr lang="tr-TR" sz="2400" dirty="0"/>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2’şer saat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xmlns="" val="3499375765"/>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8- Ders ücreti karşılığı görevlendirilecek öğretmenlere (ücretli </a:t>
            </a:r>
            <a:r>
              <a:rPr lang="tr-TR" sz="2400" b="1" dirty="0" smtClean="0">
                <a:latin typeface="Times New Roman" panose="02020603050405020304" pitchFamily="18" charset="0"/>
                <a:cs typeface="Times New Roman" panose="02020603050405020304" pitchFamily="18" charset="0"/>
              </a:rPr>
              <a:t>öğretmenlere) </a:t>
            </a:r>
            <a:r>
              <a:rPr lang="tr-TR" sz="2400" b="1" dirty="0">
                <a:latin typeface="Times New Roman" panose="02020603050405020304" pitchFamily="18" charset="0"/>
                <a:cs typeface="Times New Roman" panose="02020603050405020304" pitchFamily="18" charset="0"/>
              </a:rPr>
              <a:t>destekleme ve yetiştirme kursları kapsamında haftada en çok kaç saat ders görevi verilebilir? Bu öğretmenlerin ders ücreti %100 fazlasıyla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en fazla 30 saate 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xmlns="" val="320752601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83391" y="1196752"/>
            <a:ext cx="8229600" cy="4525963"/>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9- </a:t>
            </a:r>
            <a:r>
              <a:rPr lang="tr-TR" sz="2400" b="1" dirty="0">
                <a:latin typeface="Times New Roman" panose="02020603050405020304" pitchFamily="18" charset="0"/>
                <a:cs typeface="Times New Roman" panose="02020603050405020304" pitchFamily="18" charset="0"/>
              </a:rPr>
              <a:t>Ders ücreti karşılığı görevlendirilen bir </a:t>
            </a:r>
            <a:r>
              <a:rPr lang="tr-TR" sz="2400" b="1" dirty="0" smtClean="0">
                <a:latin typeface="Times New Roman" panose="02020603050405020304" pitchFamily="18" charset="0"/>
                <a:cs typeface="Times New Roman" panose="02020603050405020304" pitchFamily="18" charset="0"/>
              </a:rPr>
              <a:t>öğretmen (ücretli öğretmen) </a:t>
            </a:r>
            <a:r>
              <a:rPr lang="tr-TR" sz="2400" b="1" dirty="0">
                <a:latin typeface="Times New Roman" panose="02020603050405020304" pitchFamily="18" charset="0"/>
                <a:cs typeface="Times New Roman" panose="02020603050405020304" pitchFamily="18" charset="0"/>
              </a:rPr>
              <a:t>okuldaki derslerden 20 saat görev almış ise destekleme ve yetiştirme kursları kapsamında bu öğretmene en çok kaç saat daha ders görevi verilebilir?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xmlns="" val="99437561"/>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340768"/>
            <a:ext cx="8229600" cy="4785395"/>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10- </a:t>
            </a:r>
            <a:r>
              <a:rPr lang="tr-TR" sz="2400" b="1" dirty="0">
                <a:latin typeface="Times New Roman" panose="02020603050405020304" pitchFamily="18" charset="0"/>
                <a:cs typeface="Times New Roman" panose="02020603050405020304" pitchFamily="18" charset="0"/>
              </a:rPr>
              <a:t>Yedek subay öğretmenlere kurslarda görev verilmesi halinde,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 </a:t>
            </a:r>
            <a:r>
              <a:rPr lang="tr-TR" sz="2400" b="1" u="sng" dirty="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a:t>
            </a:r>
            <a:r>
              <a:rPr lang="tr-TR" sz="2400" b="1" u="sng" dirty="0" smtClean="0">
                <a:latin typeface="Times New Roman" panose="02020603050405020304" pitchFamily="18" charset="0"/>
                <a:cs typeface="Times New Roman" panose="02020603050405020304" pitchFamily="18" charset="0"/>
              </a:rPr>
              <a:t>14’üncü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ücreti ödenmesi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xmlns="" val="953638971"/>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1076 SAYILI KANUN</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357158" y="1000108"/>
            <a:ext cx="8229600" cy="5429288"/>
          </a:xfrm>
        </p:spPr>
        <p:txBody>
          <a:bodyPr/>
          <a:lstStyle/>
          <a:p>
            <a:pPr algn="just">
              <a:buNone/>
            </a:pPr>
            <a:r>
              <a:rPr lang="tr-TR" sz="2400" b="1" dirty="0" smtClean="0">
                <a:solidFill>
                  <a:srgbClr val="FF0000"/>
                </a:solidFill>
              </a:rPr>
              <a:t>Askerlik Yükümlülüğünü Millî Eğitim Bakanlığı Emrinde Öğretmen Olarak Yerine Getirecekler Hakkında Yönetmelik</a:t>
            </a:r>
            <a:endParaRPr lang="tr-TR" sz="2400" b="1" dirty="0" smtClean="0">
              <a:solidFill>
                <a:srgbClr val="FF0000"/>
              </a:solidFill>
              <a:latin typeface="Times New Roman" pitchFamily="18" charset="0"/>
              <a:cs typeface="Times New Roman" pitchFamily="18" charset="0"/>
            </a:endParaRPr>
          </a:p>
          <a:p>
            <a:pPr algn="just">
              <a:buNone/>
            </a:pPr>
            <a:r>
              <a:rPr lang="tr-TR" sz="2400" b="1" dirty="0" smtClean="0">
                <a:latin typeface="Times New Roman" pitchFamily="18" charset="0"/>
                <a:cs typeface="Times New Roman" pitchFamily="18" charset="0"/>
              </a:rPr>
              <a:t>	Madde 14 — </a:t>
            </a:r>
            <a:r>
              <a:rPr lang="tr-TR" sz="2400" dirty="0" smtClean="0">
                <a:latin typeface="Times New Roman" pitchFamily="18" charset="0"/>
                <a:cs typeface="Times New Roman"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Silâhlı Kuvvetleri Personel Kanununda asteğmenler için tespit edilen aylık, ödenek, yardım ve tazminatlar Millî Eğitim Bakanlığınca ödenir ve bu yükümlülerin aylıklarından Ordu Yardımlaşma Kurumu aidatı kesilir. </a:t>
            </a:r>
            <a:r>
              <a:rPr lang="tr-TR" sz="2400" b="1" dirty="0" smtClean="0">
                <a:latin typeface="Times New Roman" pitchFamily="18" charset="0"/>
                <a:cs typeface="Times New Roman" pitchFamily="18" charset="0"/>
              </a:rPr>
              <a:t>Bunlara öğretmenlikten dolayı ayrıca bir ücret ödenmez. </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marL="0" indent="0" algn="just">
              <a:buNone/>
            </a:pPr>
            <a:r>
              <a:rPr lang="tr-TR" sz="2800" dirty="0">
                <a:latin typeface="Times New Roman" panose="02020603050405020304" pitchFamily="18" charset="0"/>
                <a:cs typeface="Times New Roman" panose="02020603050405020304" pitchFamily="18" charset="0"/>
              </a:rPr>
              <a:t>Kurslarda rehberlik </a:t>
            </a:r>
            <a:r>
              <a:rPr lang="tr-TR" sz="2800" dirty="0" smtClean="0">
                <a:latin typeface="Times New Roman" panose="02020603050405020304" pitchFamily="18" charset="0"/>
                <a:cs typeface="Times New Roman" panose="02020603050405020304" pitchFamily="18" charset="0"/>
              </a:rPr>
              <a:t>öğretmenlerine </a:t>
            </a:r>
            <a:r>
              <a:rPr lang="tr-TR" sz="2800" b="1" u="sng" dirty="0">
                <a:latin typeface="Times New Roman" panose="02020603050405020304" pitchFamily="18" charset="0"/>
                <a:cs typeface="Times New Roman" panose="02020603050405020304" pitchFamily="18" charset="0"/>
              </a:rPr>
              <a:t>Rehberlik ve Psikolojik Danışma Hizmetleri Yönetmeliği</a:t>
            </a:r>
            <a:r>
              <a:rPr lang="tr-TR" sz="2800" dirty="0">
                <a:latin typeface="Times New Roman" panose="02020603050405020304" pitchFamily="18" charset="0"/>
                <a:cs typeface="Times New Roman" panose="02020603050405020304" pitchFamily="18" charset="0"/>
              </a:rPr>
              <a:t>’nin 54 ve 55. maddesi</a:t>
            </a:r>
            <a:r>
              <a:rPr lang="tr-TR" sz="2800" dirty="0" smtClean="0">
                <a:latin typeface="Times New Roman" panose="02020603050405020304" pitchFamily="18" charset="0"/>
                <a:cs typeface="Times New Roman" panose="02020603050405020304" pitchFamily="18" charset="0"/>
              </a:rPr>
              <a:t> gereğince</a:t>
            </a:r>
            <a:r>
              <a:rPr lang="tr-TR" sz="2800" dirty="0">
                <a:latin typeface="Times New Roman" panose="02020603050405020304" pitchFamily="18" charset="0"/>
                <a:cs typeface="Times New Roman" panose="02020603050405020304" pitchFamily="18" charset="0"/>
              </a:rPr>
              <a:t> görev </a:t>
            </a:r>
            <a:r>
              <a:rPr lang="tr-TR" sz="2800" dirty="0" smtClean="0">
                <a:latin typeface="Times New Roman" panose="02020603050405020304" pitchFamily="18" charset="0"/>
                <a:cs typeface="Times New Roman" panose="02020603050405020304" pitchFamily="18" charset="0"/>
              </a:rPr>
              <a:t>verilemez.</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xmlns="" val="4032241458"/>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000" b="1" cap="all" dirty="0" smtClean="0">
                <a:latin typeface="Times New Roman" panose="02020603050405020304" pitchFamily="18" charset="0"/>
                <a:cs typeface="Times New Roman" panose="02020603050405020304" pitchFamily="18" charset="0"/>
              </a:rPr>
              <a:t>       </a:t>
            </a:r>
            <a:br>
              <a:rPr lang="tr-TR" sz="2000" b="1" cap="all" dirty="0" smtClean="0">
                <a:latin typeface="Times New Roman" panose="02020603050405020304" pitchFamily="18" charset="0"/>
                <a:cs typeface="Times New Roman" panose="02020603050405020304" pitchFamily="18" charset="0"/>
              </a:rPr>
            </a:br>
            <a:r>
              <a:rPr lang="tr-TR" sz="2000" b="1" cap="all" dirty="0" smtClean="0">
                <a:latin typeface="Times New Roman" panose="02020603050405020304" pitchFamily="18" charset="0"/>
                <a:cs typeface="Times New Roman" panose="02020603050405020304" pitchFamily="18" charset="0"/>
              </a:rPr>
              <a:t>     MİLLÎ</a:t>
            </a:r>
            <a:r>
              <a:rPr lang="tr-TR" sz="2000" b="1" dirty="0">
                <a:latin typeface="Times New Roman" panose="02020603050405020304" pitchFamily="18" charset="0"/>
                <a:cs typeface="Times New Roman" panose="02020603050405020304" pitchFamily="18" charset="0"/>
              </a:rPr>
              <a:t> EĞİTİM BAKANLIĞI </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REHBERLİK </a:t>
            </a:r>
            <a:r>
              <a:rPr lang="tr-TR" sz="2000" b="1" dirty="0">
                <a:latin typeface="Times New Roman" panose="02020603050405020304" pitchFamily="18" charset="0"/>
                <a:cs typeface="Times New Roman" panose="02020603050405020304" pitchFamily="18" charset="0"/>
              </a:rPr>
              <a:t>VE PSİKOLOJİK DANIŞMA HİZMETLERİ YÖNETMELİĞİ</a:t>
            </a:r>
            <a:br>
              <a:rPr lang="tr-TR" sz="2000" b="1" dirty="0">
                <a:latin typeface="Times New Roman" panose="02020603050405020304" pitchFamily="18" charset="0"/>
                <a:cs typeface="Times New Roman" panose="02020603050405020304" pitchFamily="18" charset="0"/>
              </a:rPr>
            </a:br>
            <a:endParaRPr lang="tr-TR" sz="2000" dirty="0"/>
          </a:p>
        </p:txBody>
      </p:sp>
      <p:sp>
        <p:nvSpPr>
          <p:cNvPr id="3" name="İçerik Yer Tutucusu 2"/>
          <p:cNvSpPr>
            <a:spLocks noGrp="1"/>
          </p:cNvSpPr>
          <p:nvPr>
            <p:ph idx="1"/>
          </p:nvPr>
        </p:nvSpPr>
        <p:spPr>
          <a:xfrm>
            <a:off x="494344" y="936650"/>
            <a:ext cx="8229600" cy="452596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Saatleri ve İzinler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54</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Rehberlik </a:t>
            </a:r>
            <a:r>
              <a:rPr lang="tr-TR" sz="2400" dirty="0">
                <a:latin typeface="Times New Roman" panose="02020603050405020304" pitchFamily="18" charset="0"/>
                <a:cs typeface="Times New Roman" panose="02020603050405020304" pitchFamily="18" charset="0"/>
              </a:rPr>
              <a:t>ve psikolojik danışma servislerinde görevli psikolojik danışmanların çalışma süreleri </a:t>
            </a:r>
            <a:r>
              <a:rPr lang="tr-TR" sz="2400" b="1" dirty="0">
                <a:latin typeface="Times New Roman" panose="02020603050405020304" pitchFamily="18" charset="0"/>
                <a:cs typeface="Times New Roman" panose="02020603050405020304" pitchFamily="18" charset="0"/>
              </a:rPr>
              <a:t>haftalık 30 iş saati</a:t>
            </a:r>
            <a:r>
              <a:rPr lang="tr-TR" sz="2400"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marL="0" indent="0" algn="just">
              <a:buNone/>
            </a:pPr>
            <a:r>
              <a:rPr lang="tr-TR" sz="2400" b="1" dirty="0">
                <a:latin typeface="Times New Roman" panose="02020603050405020304" pitchFamily="18" charset="0"/>
                <a:cs typeface="Times New Roman" panose="02020603050405020304" pitchFamily="18" charset="0"/>
              </a:rPr>
              <a:t>Verilemeyecek Görevler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55</a:t>
            </a:r>
            <a:r>
              <a:rPr lang="tr-TR" sz="2400" dirty="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2400" b="1" dirty="0">
                <a:latin typeface="Times New Roman" panose="02020603050405020304" pitchFamily="18" charset="0"/>
                <a:cs typeface="Times New Roman" panose="02020603050405020304" pitchFamily="18" charset="0"/>
              </a:rPr>
              <a:t>ders</a:t>
            </a:r>
            <a:r>
              <a:rPr lang="tr-TR" sz="2400"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xmlns="" val="382078731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000" b="1" dirty="0" smtClean="0">
                <a:latin typeface="Times New Roman" panose="02020603050405020304" pitchFamily="18" charset="0"/>
                <a:cs typeface="Times New Roman" panose="02020603050405020304" pitchFamily="18" charset="0"/>
              </a:rPr>
              <a:t>12- </a:t>
            </a:r>
            <a:r>
              <a:rPr lang="tr-TR" sz="2000" b="1" dirty="0">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Söz </a:t>
            </a:r>
            <a:r>
              <a:rPr lang="tr-TR" sz="2000" dirty="0">
                <a:latin typeface="Times New Roman" panose="02020603050405020304" pitchFamily="18" charset="0"/>
                <a:cs typeface="Times New Roman" panose="02020603050405020304" pitchFamily="18" charset="0"/>
              </a:rPr>
              <a:t>konusu personele, bugün itibarıyla farklı bir ödeme yapılması mümkün olmamakla birlikte, </a:t>
            </a:r>
            <a:r>
              <a:rPr lang="tr-TR" sz="2000" b="1" dirty="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a:t>
            </a:r>
            <a:r>
              <a:rPr lang="tr-TR" sz="2000" b="1" dirty="0" smtClean="0">
                <a:latin typeface="Times New Roman" panose="02020603050405020304" pitchFamily="18" charset="0"/>
                <a:cs typeface="Times New Roman" panose="02020603050405020304" pitchFamily="18" charset="0"/>
              </a:rPr>
              <a:t>Sözleşme”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0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000" dirty="0">
                <a:latin typeface="Times New Roman" panose="02020603050405020304" pitchFamily="18" charset="0"/>
                <a:cs typeface="Times New Roman" panose="02020603050405020304" pitchFamily="18" charset="0"/>
              </a:rPr>
              <a:t>" hükmü bağlamında, </a:t>
            </a:r>
            <a:r>
              <a:rPr lang="tr-TR" sz="2000" b="1" dirty="0">
                <a:latin typeface="Times New Roman" panose="02020603050405020304" pitchFamily="18" charset="0"/>
                <a:cs typeface="Times New Roman" panose="02020603050405020304" pitchFamily="18" charset="0"/>
              </a:rPr>
              <a:t>01.01.2016 tarihinden itibaren </a:t>
            </a:r>
            <a:r>
              <a:rPr lang="tr-TR" sz="20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xmlns="" val="124641713"/>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 Kanunu</a:t>
            </a:r>
            <a:endParaRPr lang="tr-TR" dirty="0"/>
          </a:p>
        </p:txBody>
      </p:sp>
      <p:sp>
        <p:nvSpPr>
          <p:cNvPr id="3" name="İçerik Yer Tutucusu 2"/>
          <p:cNvSpPr>
            <a:spLocks noGrp="1"/>
          </p:cNvSpPr>
          <p:nvPr>
            <p:ph idx="1"/>
          </p:nvPr>
        </p:nvSpPr>
        <p:spPr>
          <a:xfrm>
            <a:off x="457200" y="1052736"/>
            <a:ext cx="8229600" cy="5184576"/>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657 sayılı Devlet Memurları Kanunu’nun </a:t>
            </a:r>
          </a:p>
          <a:p>
            <a:pPr marL="0" indent="0" algn="just">
              <a:buNone/>
            </a:pPr>
            <a:r>
              <a:rPr lang="tr-TR" sz="2400" b="1" dirty="0" smtClean="0">
                <a:latin typeface="Times New Roman" panose="02020603050405020304" pitchFamily="18" charset="0"/>
                <a:cs typeface="Times New Roman" panose="02020603050405020304" pitchFamily="18" charset="0"/>
              </a:rPr>
              <a:t>146. maddesinde: </a:t>
            </a:r>
          </a:p>
          <a:p>
            <a:pPr marL="0" indent="0" algn="just">
              <a:buNone/>
            </a:pPr>
            <a:r>
              <a:rPr lang="tr-TR" sz="2400" dirty="0" smtClean="0">
                <a:latin typeface="Times New Roman" panose="02020603050405020304" pitchFamily="18" charset="0"/>
                <a:cs typeface="Times New Roman" panose="02020603050405020304" pitchFamily="18" charset="0"/>
              </a:rPr>
              <a:t>Memurlara </a:t>
            </a:r>
            <a:r>
              <a:rPr lang="tr-TR" sz="2400" dirty="0">
                <a:latin typeface="Times New Roman" panose="02020603050405020304" pitchFamily="18" charset="0"/>
                <a:cs typeface="Times New Roman" panose="02020603050405020304" pitchFamily="18" charset="0"/>
              </a:rPr>
              <a:t>kanun, tüzük ve yönetmeliklerin ve amirlerin tayin ettiği görevler karşılığında </a:t>
            </a:r>
            <a:r>
              <a:rPr lang="tr-TR" sz="2400" b="1" dirty="0">
                <a:latin typeface="Times New Roman" panose="02020603050405020304" pitchFamily="18" charset="0"/>
                <a:cs typeface="Times New Roman" panose="02020603050405020304" pitchFamily="18" charset="0"/>
              </a:rPr>
              <a:t>bu Kanunla sağlanan haklar dışında ücret </a:t>
            </a:r>
            <a:r>
              <a:rPr lang="tr-TR" sz="2400" b="1" dirty="0" smtClean="0">
                <a:latin typeface="Times New Roman" panose="02020603050405020304" pitchFamily="18" charset="0"/>
                <a:cs typeface="Times New Roman" panose="02020603050405020304" pitchFamily="18" charset="0"/>
              </a:rPr>
              <a:t>ödenemez, hiçbir yarar </a:t>
            </a:r>
            <a:r>
              <a:rPr lang="tr-TR" sz="2400" b="1" dirty="0">
                <a:latin typeface="Times New Roman" panose="02020603050405020304" pitchFamily="18" charset="0"/>
                <a:cs typeface="Times New Roman" panose="02020603050405020304" pitchFamily="18" charset="0"/>
              </a:rPr>
              <a:t>sağlanamaz. </a:t>
            </a: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178. maddesinde ise;</a:t>
            </a:r>
          </a:p>
          <a:p>
            <a:pPr marL="0" indent="0" algn="just">
              <a:buNone/>
            </a:pPr>
            <a:r>
              <a:rPr lang="tr-TR" sz="2400" dirty="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a:t>
            </a:r>
            <a:r>
              <a:rPr lang="tr-TR" sz="2400" dirty="0" smtClean="0">
                <a:latin typeface="Times New Roman" panose="02020603050405020304" pitchFamily="18" charset="0"/>
                <a:cs typeface="Times New Roman" panose="02020603050405020304" pitchFamily="18" charset="0"/>
              </a:rPr>
              <a:t>çalıştırabilirler</a:t>
            </a:r>
            <a:r>
              <a:rPr lang="tr-TR" sz="2400" dirty="0">
                <a:latin typeface="Times New Roman" panose="02020603050405020304" pitchFamily="18" charset="0"/>
                <a:cs typeface="Times New Roman" panose="02020603050405020304" pitchFamily="18" charset="0"/>
              </a:rPr>
              <a:t>. Bu durumda personele yaptırılacak fazla çalışmanın her sekiz saati için bir gün hesabı ile izin verilir. Ancak, bu suretle verilecek iznin en çok on günlük kısmı yıllık izinle birleştirilerek yılı içinde kullandırılabilir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hükümleri yer almaktadır.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xmlns="" val="750985314"/>
      </p:ext>
    </p:extLst>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İLGİLİ  MEVZUAT</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000108"/>
            <a:ext cx="8229600" cy="5857892"/>
          </a:xfrm>
        </p:spPr>
        <p:txBody>
          <a:bodyPr/>
          <a:lstStyle/>
          <a:p>
            <a:pPr algn="ctr">
              <a:buNone/>
            </a:pPr>
            <a:endParaRPr lang="tr-TR" sz="22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hlinkClick r:id="rId2" action="ppaction://hlinkfile"/>
              </a:rPr>
              <a:t>Millî Eğitim Bakanlığı Yönetici ve Öğretmenlerinin Ders ve Ek Ders Saatlerine İlişkin Karar </a:t>
            </a:r>
            <a:endParaRPr lang="tr-TR" sz="2200" b="1" dirty="0" smtClean="0">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buFont typeface="Wingdings" pitchFamily="2" charset="2"/>
              <a:buChar char="ü"/>
            </a:pPr>
            <a:r>
              <a:rPr lang="tr-TR" sz="22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r>
              <a:rPr lang="tr-TR" sz="2200" b="1" dirty="0" smtClean="0">
                <a:latin typeface="Times New Roman" pitchFamily="18" charset="0"/>
                <a:cs typeface="Times New Roman" pitchFamily="18" charset="0"/>
              </a:rPr>
              <a:t>657 Sayılı Devlet Memurları Kanunu</a:t>
            </a:r>
          </a:p>
          <a:p>
            <a:pPr algn="just">
              <a:buFont typeface="Wingdings" pitchFamily="2" charset="2"/>
              <a:buChar char="ü"/>
            </a:pPr>
            <a:r>
              <a:rPr lang="tr-TR" sz="22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buFont typeface="Wingdings" pitchFamily="2" charset="2"/>
              <a:buChar char="ü"/>
            </a:pPr>
            <a:r>
              <a:rPr lang="tr-TR" sz="22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13- </a:t>
            </a:r>
            <a:r>
              <a:rPr lang="tr-TR" sz="2400" b="1" dirty="0">
                <a:latin typeface="Times New Roman" panose="02020603050405020304" pitchFamily="18" charset="0"/>
                <a:cs typeface="Times New Roman" panose="02020603050405020304" pitchFamily="18" charset="0"/>
              </a:rPr>
              <a:t>Ders ücreti karşılığı görevlendirilen bir öğretmenin </a:t>
            </a:r>
            <a:r>
              <a:rPr lang="tr-TR" sz="2400" b="1" dirty="0" smtClean="0">
                <a:latin typeface="Times New Roman" panose="02020603050405020304" pitchFamily="18" charset="0"/>
                <a:cs typeface="Times New Roman" panose="02020603050405020304" pitchFamily="18" charset="0"/>
              </a:rPr>
              <a:t>saat </a:t>
            </a:r>
            <a:r>
              <a:rPr lang="tr-TR" sz="2400" b="1" dirty="0">
                <a:latin typeface="Times New Roman" panose="02020603050405020304" pitchFamily="18" charset="0"/>
                <a:cs typeface="Times New Roman" panose="02020603050405020304" pitchFamily="18" charset="0"/>
              </a:rPr>
              <a:t>18:00’den sonra veya hafta sonlarında görev yapması durumunda ücreti gece ücreti üzerinden ödenebilir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gösterge (150) üzerinden belirlenmesi uygun olacaktır.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xmlns="" val="3414875169"/>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r>
              <a:rPr lang="tr-TR" sz="2800" b="1" dirty="0">
                <a:latin typeface="Times New Roman" panose="02020603050405020304" pitchFamily="18" charset="0"/>
                <a:cs typeface="Times New Roman" panose="02020603050405020304" pitchFamily="18" charset="0"/>
              </a:rPr>
              <a:t>14- Ders ücreti karşılığı görevlendirilen bir </a:t>
            </a:r>
            <a:r>
              <a:rPr lang="tr-TR" sz="2800" b="1" dirty="0" smtClean="0">
                <a:latin typeface="Times New Roman" panose="02020603050405020304" pitchFamily="18" charset="0"/>
                <a:cs typeface="Times New Roman" panose="02020603050405020304" pitchFamily="18" charset="0"/>
              </a:rPr>
              <a:t>öğretmen (ücretli öğretmen)  </a:t>
            </a:r>
            <a:r>
              <a:rPr lang="tr-TR" sz="2800" b="1" dirty="0">
                <a:latin typeface="Times New Roman" panose="02020603050405020304" pitchFamily="18" charset="0"/>
                <a:cs typeface="Times New Roman" panose="02020603050405020304" pitchFamily="18" charset="0"/>
              </a:rPr>
              <a:t>azami kaç saat ücret </a:t>
            </a:r>
            <a:r>
              <a:rPr lang="tr-TR" sz="2800" b="1" dirty="0" smtClean="0">
                <a:latin typeface="Times New Roman" panose="02020603050405020304" pitchFamily="18" charset="0"/>
                <a:cs typeface="Times New Roman" panose="02020603050405020304" pitchFamily="18" charset="0"/>
              </a:rPr>
              <a:t>alabilir? </a:t>
            </a: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Yukarıda </a:t>
            </a:r>
            <a:r>
              <a:rPr lang="tr-TR" sz="28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MADDE </a:t>
            </a:r>
            <a:r>
              <a:rPr lang="tr-TR" sz="2400" b="1" dirty="0">
                <a:latin typeface="Times New Roman" panose="02020603050405020304" pitchFamily="18" charset="0"/>
                <a:cs typeface="Times New Roman" panose="02020603050405020304" pitchFamily="18" charset="0"/>
              </a:rPr>
              <a:t>9-</a:t>
            </a:r>
            <a:r>
              <a:rPr lang="tr-TR" sz="24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1)/a)-2</a:t>
            </a:r>
            <a:r>
              <a:rPr lang="tr-TR" sz="2800" dirty="0">
                <a:latin typeface="Times New Roman" panose="02020603050405020304" pitchFamily="18" charset="0"/>
                <a:cs typeface="Times New Roman" panose="02020603050405020304" pitchFamily="18" charset="0"/>
              </a:rPr>
              <a:t>) Resmî görevi bulunmayanlar ile emeklilere, okul öncesi, ilköğretim, orta öğretim, özel eğitim ve yaygın eğitim kurumlarında haftada 30 saate,</a:t>
            </a:r>
          </a:p>
          <a:p>
            <a:pPr marL="0" indent="0" algn="just">
              <a:buNone/>
            </a:pPr>
            <a:r>
              <a:rPr lang="tr-TR" sz="2800" dirty="0">
                <a:latin typeface="Times New Roman" panose="02020603050405020304" pitchFamily="18" charset="0"/>
                <a:cs typeface="Times New Roman" panose="02020603050405020304" pitchFamily="18" charset="0"/>
              </a:rPr>
              <a:t>kadar ek ders görevi verilebilir.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xmlns="" val="4175584583"/>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15. Sınıf öğretmenlerine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ders görevi verilir mi?</a:t>
            </a:r>
          </a:p>
          <a:p>
            <a:pPr marL="0" indent="0" algn="just">
              <a:buNone/>
            </a:pPr>
            <a:r>
              <a:rPr lang="tr-TR" dirty="0" smtClean="0">
                <a:latin typeface="Times New Roman" panose="02020603050405020304" pitchFamily="18" charset="0"/>
                <a:cs typeface="Times New Roman" panose="02020603050405020304" pitchFamily="18" charset="0"/>
              </a:rPr>
              <a:t>İhtiyaç olması halinde Destekleme </a:t>
            </a:r>
            <a:r>
              <a:rPr lang="tr-TR" dirty="0">
                <a:latin typeface="Times New Roman" panose="02020603050405020304" pitchFamily="18" charset="0"/>
                <a:cs typeface="Times New Roman" panose="02020603050405020304" pitchFamily="18" charset="0"/>
              </a:rPr>
              <a:t>ve Yetiştirme </a:t>
            </a:r>
            <a:r>
              <a:rPr lang="tr-TR" dirty="0" smtClean="0">
                <a:latin typeface="Times New Roman" panose="02020603050405020304" pitchFamily="18" charset="0"/>
                <a:cs typeface="Times New Roman" panose="02020603050405020304" pitchFamily="18" charset="0"/>
              </a:rPr>
              <a:t>Kurslarında sınıf öğretmenlerine Kararın 8. maddesi kapsamında haftada 10 saate kadar ders görevi verilebilir.</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xmlns="" val="2459863312"/>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16.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önetici </a:t>
            </a:r>
            <a:r>
              <a:rPr lang="tr-TR" b="1" dirty="0">
                <a:latin typeface="Times New Roman" panose="02020603050405020304" pitchFamily="18" charset="0"/>
                <a:cs typeface="Times New Roman" panose="02020603050405020304" pitchFamily="18" charset="0"/>
              </a:rPr>
              <a:t>ve öğretmenler dışındaki resmî </a:t>
            </a:r>
            <a:r>
              <a:rPr lang="tr-TR" b="1" dirty="0" smtClean="0">
                <a:latin typeface="Times New Roman" panose="02020603050405020304" pitchFamily="18" charset="0"/>
                <a:cs typeface="Times New Roman" panose="02020603050405020304" pitchFamily="18" charset="0"/>
              </a:rPr>
              <a:t>görevlilere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kaç saate kadar </a:t>
            </a:r>
            <a:r>
              <a:rPr lang="tr-TR" b="1" dirty="0">
                <a:latin typeface="Times New Roman" panose="02020603050405020304" pitchFamily="18" charset="0"/>
                <a:cs typeface="Times New Roman" panose="02020603050405020304" pitchFamily="18" charset="0"/>
              </a:rPr>
              <a:t>ders görevi </a:t>
            </a:r>
            <a:r>
              <a:rPr lang="tr-TR" b="1" dirty="0" smtClean="0">
                <a:latin typeface="Times New Roman" panose="02020603050405020304" pitchFamily="18" charset="0"/>
                <a:cs typeface="Times New Roman" panose="02020603050405020304" pitchFamily="18" charset="0"/>
              </a:rPr>
              <a:t>verilir?  </a:t>
            </a:r>
          </a:p>
          <a:p>
            <a:pPr marL="0" indent="0" algn="just">
              <a:buNone/>
            </a:pPr>
            <a:r>
              <a:rPr lang="tr-TR" dirty="0">
                <a:latin typeface="Times New Roman" panose="02020603050405020304" pitchFamily="18" charset="0"/>
                <a:cs typeface="Times New Roman" panose="02020603050405020304" pitchFamily="18" charset="0"/>
              </a:rPr>
              <a:t>Destekleme ve Yetiştirme </a:t>
            </a:r>
            <a:r>
              <a:rPr lang="tr-TR" dirty="0" smtClean="0">
                <a:latin typeface="Times New Roman" panose="02020603050405020304" pitchFamily="18" charset="0"/>
                <a:cs typeface="Times New Roman" panose="02020603050405020304" pitchFamily="18" charset="0"/>
              </a:rPr>
              <a:t>Kurslarında yönetici </a:t>
            </a:r>
            <a:r>
              <a:rPr lang="tr-TR" dirty="0">
                <a:latin typeface="Times New Roman" panose="02020603050405020304" pitchFamily="18" charset="0"/>
                <a:cs typeface="Times New Roman" panose="02020603050405020304" pitchFamily="18" charset="0"/>
              </a:rPr>
              <a:t>ve öğretmenler dışındaki resmî görevlilere </a:t>
            </a:r>
            <a:r>
              <a:rPr lang="tr-TR" dirty="0" smtClean="0">
                <a:latin typeface="Times New Roman" panose="02020603050405020304" pitchFamily="18" charset="0"/>
                <a:cs typeface="Times New Roman" panose="02020603050405020304" pitchFamily="18" charset="0"/>
              </a:rPr>
              <a:t>Kararın 9. maddesi kapsamında haftada 8 saate kadar görev verilir.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xmlns="" val="3166162770"/>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17. Destekleme ve Yetiştirme Kurslarında ders </a:t>
            </a:r>
            <a:r>
              <a:rPr lang="tr-TR" sz="2400" b="1" dirty="0">
                <a:latin typeface="Times New Roman" panose="02020603050405020304" pitchFamily="18" charset="0"/>
                <a:cs typeface="Times New Roman" panose="02020603050405020304" pitchFamily="18" charset="0"/>
              </a:rPr>
              <a:t>ücreti karşılığı </a:t>
            </a:r>
            <a:r>
              <a:rPr lang="tr-TR" sz="2400" b="1" dirty="0" smtClean="0">
                <a:latin typeface="Times New Roman" panose="02020603050405020304" pitchFamily="18" charset="0"/>
                <a:cs typeface="Times New Roman" panose="02020603050405020304" pitchFamily="18" charset="0"/>
              </a:rPr>
              <a:t>görevlendirilen öğretmenler </a:t>
            </a:r>
            <a:r>
              <a:rPr lang="tr-TR" sz="2400" b="1" dirty="0">
                <a:latin typeface="Times New Roman" panose="02020603050405020304" pitchFamily="18" charset="0"/>
                <a:cs typeface="Times New Roman" panose="02020603050405020304" pitchFamily="18" charset="0"/>
              </a:rPr>
              <a:t>(ücretli </a:t>
            </a:r>
            <a:r>
              <a:rPr lang="tr-TR" sz="2400" b="1" dirty="0" smtClean="0">
                <a:latin typeface="Times New Roman" panose="02020603050405020304" pitchFamily="18" charset="0"/>
                <a:cs typeface="Times New Roman" panose="02020603050405020304" pitchFamily="18" charset="0"/>
              </a:rPr>
              <a:t>öğretmen), emekli öğretmenler ile yönetici </a:t>
            </a:r>
            <a:r>
              <a:rPr lang="tr-TR" sz="2400" b="1" dirty="0">
                <a:latin typeface="Times New Roman" panose="02020603050405020304" pitchFamily="18" charset="0"/>
                <a:cs typeface="Times New Roman" panose="02020603050405020304" pitchFamily="18" charset="0"/>
              </a:rPr>
              <a:t>ve öğretmenler dışındaki resmî görevlilere </a:t>
            </a:r>
            <a:r>
              <a:rPr lang="tr-TR" sz="2400" b="1" dirty="0" smtClean="0">
                <a:latin typeface="Times New Roman" panose="02020603050405020304" pitchFamily="18" charset="0"/>
                <a:cs typeface="Times New Roman" panose="02020603050405020304" pitchFamily="18" charset="0"/>
              </a:rPr>
              <a:t>ücretleri %100 fazlasıyla ödenir mi? </a:t>
            </a:r>
          </a:p>
          <a:p>
            <a:pPr marL="0" indent="0" algn="just">
              <a:buNone/>
            </a:pPr>
            <a:r>
              <a:rPr lang="tr-TR" sz="2400" dirty="0" smtClean="0">
                <a:latin typeface="Times New Roman" panose="02020603050405020304" pitchFamily="18" charset="0"/>
                <a:cs typeface="Times New Roman" panose="02020603050405020304" pitchFamily="18" charset="0"/>
              </a:rPr>
              <a:t>Ders </a:t>
            </a:r>
            <a:r>
              <a:rPr lang="tr-TR" sz="2400" dirty="0">
                <a:latin typeface="Times New Roman" panose="02020603050405020304" pitchFamily="18" charset="0"/>
                <a:cs typeface="Times New Roman" panose="02020603050405020304" pitchFamily="18" charset="0"/>
              </a:rPr>
              <a:t>ücreti karşılığı görevlendirilen öğretmenler (ücretli </a:t>
            </a:r>
            <a:r>
              <a:rPr lang="tr-TR" sz="2400" dirty="0" smtClean="0">
                <a:latin typeface="Times New Roman" panose="02020603050405020304" pitchFamily="18" charset="0"/>
                <a:cs typeface="Times New Roman" panose="02020603050405020304" pitchFamily="18" charset="0"/>
              </a:rPr>
              <a:t>öğretmen), emekli öğretmenler ile </a:t>
            </a:r>
            <a:r>
              <a:rPr lang="tr-TR" sz="2400" dirty="0">
                <a:latin typeface="Times New Roman" panose="02020603050405020304" pitchFamily="18" charset="0"/>
                <a:cs typeface="Times New Roman" panose="02020603050405020304" pitchFamily="18" charset="0"/>
              </a:rPr>
              <a:t>yönetici ve öğretmenler dışındaki resmî görevlilere</a:t>
            </a:r>
            <a:r>
              <a:rPr lang="tr-TR" sz="2400" dirty="0" smtClean="0">
                <a:latin typeface="Times New Roman" panose="02020603050405020304" pitchFamily="18" charset="0"/>
                <a:cs typeface="Times New Roman" panose="02020603050405020304" pitchFamily="18" charset="0"/>
              </a:rPr>
              <a:t>  ders ücretleri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100 artırımlı ödenemez.</a:t>
            </a:r>
          </a:p>
          <a:p>
            <a:pPr marL="0" indent="0" algn="just">
              <a:buNone/>
            </a:pP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dirty="0">
                <a:latin typeface="Times New Roman" panose="02020603050405020304" pitchFamily="18" charset="0"/>
                <a:cs typeface="Times New Roman" panose="02020603050405020304" pitchFamily="18" charset="0"/>
              </a:rPr>
              <a:t>yönetici ve öğretmenler</a:t>
            </a:r>
            <a:r>
              <a:rPr lang="tr-TR" sz="2000" dirty="0">
                <a:latin typeface="Times New Roman" panose="02020603050405020304" pitchFamily="18" charset="0"/>
                <a:cs typeface="Times New Roman" panose="02020603050405020304" pitchFamily="18" charset="0"/>
              </a:rPr>
              <a:t>e %100 fazlasıyla ödenir.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xmlns="" val="1833873871"/>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a:t>
            </a:r>
            <a:r>
              <a:rPr lang="tr-TR" sz="2800" dirty="0"/>
              <a:t>ödenecek ek ders </a:t>
            </a:r>
            <a:r>
              <a:rPr lang="tr-TR" sz="2800" dirty="0" smtClean="0"/>
              <a:t>ücretleri</a:t>
            </a: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18- </a:t>
            </a:r>
            <a:r>
              <a:rPr lang="tr-TR" sz="2400" b="1" dirty="0">
                <a:latin typeface="Times New Roman" panose="02020603050405020304" pitchFamily="18" charset="0"/>
                <a:cs typeface="Times New Roman" panose="02020603050405020304" pitchFamily="18" charset="0"/>
              </a:rPr>
              <a:t>Yöneticiler 6 saat aylık karşılığı ders görevinin dışındaki isteğe bağlı ek ders görevini (ikinci 6 saati) destekleme ve yetiştirme kurslarından alabilir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xmlns="" val="3853137674"/>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80728"/>
            <a:ext cx="8229600" cy="5145435"/>
          </a:xfrm>
        </p:spPr>
        <p:txBody>
          <a:bodyPr/>
          <a:lstStyle/>
          <a:p>
            <a:pPr marL="0" indent="0" algn="just">
              <a:buNone/>
            </a:pPr>
            <a:r>
              <a:rPr lang="tr-TR" sz="2200" b="1" dirty="0" smtClean="0">
                <a:latin typeface="Times New Roman" panose="02020603050405020304" pitchFamily="18" charset="0"/>
                <a:cs typeface="Times New Roman" panose="02020603050405020304" pitchFamily="18" charset="0"/>
              </a:rPr>
              <a:t>19. </a:t>
            </a:r>
            <a:r>
              <a:rPr lang="tr-TR" sz="2200" b="1" dirty="0">
                <a:latin typeface="Times New Roman" panose="02020603050405020304" pitchFamily="18" charset="0"/>
                <a:cs typeface="Times New Roman" panose="02020603050405020304" pitchFamily="18" charset="0"/>
              </a:rPr>
              <a:t>Destekleme ve Yetiştirme </a:t>
            </a:r>
            <a:r>
              <a:rPr lang="tr-TR" sz="2200" b="1" dirty="0" smtClean="0">
                <a:latin typeface="Times New Roman" panose="02020603050405020304" pitchFamily="18" charset="0"/>
                <a:cs typeface="Times New Roman" panose="02020603050405020304" pitchFamily="18" charset="0"/>
              </a:rPr>
              <a:t>Kurslarında ders ücretleri gündüz/gece ücreti şeklinde ödenir mi? </a:t>
            </a:r>
          </a:p>
          <a:p>
            <a:pPr marL="0" indent="0" algn="just">
              <a:buNone/>
            </a:pPr>
            <a:r>
              <a:rPr lang="tr-TR" sz="2200" dirty="0" smtClean="0">
                <a:latin typeface="Times New Roman" panose="02020603050405020304" pitchFamily="18" charset="0"/>
                <a:cs typeface="Times New Roman" panose="02020603050405020304" pitchFamily="18" charset="0"/>
              </a:rPr>
              <a:t>Kararın Tanımlar başlıklı 4. maddesinin 1. fıkrası (g) bendinde: </a:t>
            </a:r>
            <a:r>
              <a:rPr lang="tr-TR" sz="2200" b="1" dirty="0" smtClean="0">
                <a:latin typeface="Times New Roman" panose="02020603050405020304" pitchFamily="18" charset="0"/>
                <a:cs typeface="Times New Roman" panose="02020603050405020304" pitchFamily="18" charset="0"/>
              </a:rPr>
              <a:t>Gündüz </a:t>
            </a:r>
            <a:r>
              <a:rPr lang="tr-TR" sz="2200" b="1" dirty="0">
                <a:latin typeface="Times New Roman" panose="02020603050405020304" pitchFamily="18" charset="0"/>
                <a:cs typeface="Times New Roman" panose="02020603050405020304" pitchFamily="18" charset="0"/>
              </a:rPr>
              <a:t>öğretimi dışında kalan öğretim: </a:t>
            </a:r>
            <a:r>
              <a:rPr lang="tr-TR" sz="22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a:t>
            </a:r>
            <a:r>
              <a:rPr lang="tr-TR" sz="2200" dirty="0" smtClean="0">
                <a:latin typeface="Times New Roman" panose="02020603050405020304" pitchFamily="18" charset="0"/>
                <a:cs typeface="Times New Roman" panose="02020603050405020304" pitchFamily="18" charset="0"/>
              </a:rPr>
              <a:t>eğitim olarak tanımlanmaktadır.</a:t>
            </a:r>
          </a:p>
          <a:p>
            <a:pPr marL="0" indent="0" algn="just">
              <a:buNone/>
            </a:pPr>
            <a:r>
              <a:rPr lang="tr-TR" sz="2200" dirty="0" smtClean="0">
                <a:latin typeface="Times New Roman" panose="02020603050405020304" pitchFamily="18" charset="0"/>
                <a:cs typeface="Times New Roman" panose="02020603050405020304" pitchFamily="18" charset="0"/>
              </a:rPr>
              <a:t>Bu kapsamda hafta içi saat 18.00’den sonra, </a:t>
            </a:r>
            <a:r>
              <a:rPr lang="tr-TR" sz="2200" dirty="0">
                <a:latin typeface="Times New Roman" panose="02020603050405020304" pitchFamily="18" charset="0"/>
                <a:cs typeface="Times New Roman" panose="02020603050405020304" pitchFamily="18" charset="0"/>
              </a:rPr>
              <a:t>cumartesi ve pazar günleri </a:t>
            </a:r>
            <a:r>
              <a:rPr lang="tr-TR" sz="2200" dirty="0" smtClean="0">
                <a:latin typeface="Times New Roman" panose="02020603050405020304" pitchFamily="18" charset="0"/>
                <a:cs typeface="Times New Roman" panose="02020603050405020304" pitchFamily="18" charset="0"/>
              </a:rPr>
              <a:t>ile </a:t>
            </a:r>
            <a:r>
              <a:rPr lang="tr-TR" sz="2200" dirty="0">
                <a:latin typeface="Times New Roman" panose="02020603050405020304" pitchFamily="18" charset="0"/>
                <a:cs typeface="Times New Roman" panose="02020603050405020304" pitchFamily="18" charset="0"/>
              </a:rPr>
              <a:t>yarıyıl ve yaz </a:t>
            </a:r>
            <a:r>
              <a:rPr lang="tr-TR" sz="2200" dirty="0" smtClean="0">
                <a:latin typeface="Times New Roman" panose="02020603050405020304" pitchFamily="18" charset="0"/>
                <a:cs typeface="Times New Roman" panose="02020603050405020304" pitchFamily="18" charset="0"/>
              </a:rPr>
              <a:t>tatillerinde yapılan </a:t>
            </a:r>
            <a:r>
              <a:rPr lang="tr-TR" sz="2200" dirty="0">
                <a:latin typeface="Times New Roman" panose="02020603050405020304" pitchFamily="18" charset="0"/>
                <a:cs typeface="Times New Roman" panose="02020603050405020304" pitchFamily="18" charset="0"/>
              </a:rPr>
              <a:t>yüz yüze </a:t>
            </a:r>
            <a:r>
              <a:rPr lang="tr-TR" sz="2200" dirty="0" smtClean="0">
                <a:latin typeface="Times New Roman" panose="02020603050405020304" pitchFamily="18" charset="0"/>
                <a:cs typeface="Times New Roman" panose="02020603050405020304" pitchFamily="18" charset="0"/>
              </a:rPr>
              <a:t>eğitimlerde ders ücretleri gece ücreti üzerinden (150 gösterge) ödenir.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xmlns="" val="501638443"/>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20. Ders dışı eğitim çalışmaları (egzersiz) ve </a:t>
            </a:r>
            <a:r>
              <a:rPr lang="tr-TR" sz="2800" b="1" dirty="0" err="1" smtClean="0">
                <a:latin typeface="Times New Roman" panose="02020603050405020304" pitchFamily="18" charset="0"/>
                <a:cs typeface="Times New Roman" panose="02020603050405020304" pitchFamily="18" charset="0"/>
              </a:rPr>
              <a:t>belleticilik</a:t>
            </a:r>
            <a:r>
              <a:rPr lang="tr-TR" sz="2800" b="1" dirty="0" smtClean="0">
                <a:latin typeface="Times New Roman" panose="02020603050405020304" pitchFamily="18" charset="0"/>
                <a:cs typeface="Times New Roman" panose="02020603050405020304" pitchFamily="18" charset="0"/>
              </a:rPr>
              <a:t> görevi </a:t>
            </a:r>
            <a:r>
              <a:rPr lang="tr-TR" sz="2800" b="1" dirty="0">
                <a:latin typeface="Times New Roman" panose="02020603050405020304" pitchFamily="18" charset="0"/>
                <a:cs typeface="Times New Roman" panose="02020603050405020304" pitchFamily="18" charset="0"/>
              </a:rPr>
              <a:t>Destekleme ve Yetiştirme </a:t>
            </a:r>
            <a:r>
              <a:rPr lang="tr-TR" sz="2800" b="1" dirty="0" smtClean="0">
                <a:latin typeface="Times New Roman" panose="02020603050405020304" pitchFamily="18" charset="0"/>
                <a:cs typeface="Times New Roman" panose="02020603050405020304" pitchFamily="18" charset="0"/>
              </a:rPr>
              <a:t>Kurslarında alınacak haftalık toplam ders saatini etkiler mi?</a:t>
            </a:r>
          </a:p>
          <a:p>
            <a:pPr marL="0" indent="0" algn="just">
              <a:buNone/>
            </a:pPr>
            <a:r>
              <a:rPr lang="tr-TR" sz="2800" dirty="0" smtClean="0">
                <a:latin typeface="Times New Roman" panose="02020603050405020304" pitchFamily="18" charset="0"/>
                <a:cs typeface="Times New Roman" panose="02020603050405020304" pitchFamily="18" charset="0"/>
              </a:rPr>
              <a:t>Kararın 13 ve 17. maddeleri kapsamında verilen görevler </a:t>
            </a:r>
            <a:r>
              <a:rPr lang="tr-TR" sz="2800" dirty="0">
                <a:latin typeface="Times New Roman" panose="02020603050405020304" pitchFamily="18" charset="0"/>
                <a:cs typeface="Times New Roman" panose="02020603050405020304" pitchFamily="18" charset="0"/>
              </a:rPr>
              <a:t>Destekleme ve Yetiştirme Kurslarında alınacak haftalık toplam ders saatini </a:t>
            </a:r>
            <a:r>
              <a:rPr lang="tr-TR" sz="2800" dirty="0" smtClean="0">
                <a:latin typeface="Times New Roman" panose="02020603050405020304" pitchFamily="18" charset="0"/>
                <a:cs typeface="Times New Roman" panose="02020603050405020304" pitchFamily="18" charset="0"/>
              </a:rPr>
              <a:t>etkilememektedir.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xmlns="" val="3648320521"/>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28596" y="928670"/>
            <a:ext cx="8229600" cy="4525963"/>
          </a:xfrm>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21. Destekleme ve Yetiştirme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urslarında, yükseköğretim kurumlarında görev yapmakta olan öğretim elemanlarına</a:t>
            </a: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görev verilebilir mi?</a:t>
            </a:r>
            <a:r>
              <a:rPr lang="tr-TR" sz="2800" b="1" dirty="0">
                <a:latin typeface="Times New Roman" panose="02020603050405020304" pitchFamily="18" charset="0"/>
                <a:cs typeface="Times New Roman" panose="02020603050405020304" pitchFamily="18" charset="0"/>
              </a:rPr>
              <a:t>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a:t>
            </a:r>
            <a:r>
              <a:rPr lang="tr-TR" sz="2800" dirty="0" smtClean="0">
                <a:latin typeface="Times New Roman" panose="02020603050405020304" pitchFamily="18" charset="0"/>
                <a:cs typeface="Times New Roman" panose="02020603050405020304" pitchFamily="18" charset="0"/>
              </a:rPr>
              <a:t>Yetiştirme Kurslarında, </a:t>
            </a:r>
            <a:r>
              <a:rPr lang="tr-TR" sz="2800" dirty="0">
                <a:latin typeface="Times New Roman" panose="02020603050405020304" pitchFamily="18" charset="0"/>
                <a:cs typeface="Times New Roman" panose="02020603050405020304" pitchFamily="18" charset="0"/>
              </a:rPr>
              <a:t>yükseköğretim kurumlarında görev yapmakta olan öğretim elemanlarına görev </a:t>
            </a:r>
            <a:r>
              <a:rPr lang="tr-TR" sz="2800" dirty="0" smtClean="0">
                <a:latin typeface="Times New Roman" panose="02020603050405020304" pitchFamily="18" charset="0"/>
                <a:cs typeface="Times New Roman" panose="02020603050405020304" pitchFamily="18" charset="0"/>
              </a:rPr>
              <a:t>verilebilir.</a:t>
            </a:r>
          </a:p>
          <a:p>
            <a:pPr marL="0" indent="0" algn="just">
              <a:buNone/>
            </a:pPr>
            <a:r>
              <a:rPr lang="tr-TR" sz="2800" dirty="0">
                <a:latin typeface="Times New Roman" panose="02020603050405020304" pitchFamily="18" charset="0"/>
                <a:cs typeface="Times New Roman" panose="02020603050405020304" pitchFamily="18" charset="0"/>
              </a:rPr>
              <a:t>G</a:t>
            </a:r>
            <a:r>
              <a:rPr lang="tr-TR" sz="2800" dirty="0" smtClean="0">
                <a:latin typeface="Times New Roman" panose="02020603050405020304" pitchFamily="18" charset="0"/>
                <a:cs typeface="Times New Roman" panose="02020603050405020304" pitchFamily="18" charset="0"/>
              </a:rPr>
              <a:t>örevlendirilen </a:t>
            </a:r>
            <a:r>
              <a:rPr lang="tr-TR" sz="2800" dirty="0">
                <a:latin typeface="Times New Roman" panose="02020603050405020304" pitchFamily="18" charset="0"/>
                <a:cs typeface="Times New Roman" panose="02020603050405020304" pitchFamily="18" charset="0"/>
              </a:rPr>
              <a:t>öğretim elemanlarına </a:t>
            </a:r>
            <a:r>
              <a:rPr lang="tr-TR" sz="2800" dirty="0" smtClean="0">
                <a:latin typeface="Times New Roman" panose="02020603050405020304" pitchFamily="18" charset="0"/>
                <a:cs typeface="Times New Roman" panose="02020603050405020304" pitchFamily="18" charset="0"/>
              </a:rPr>
              <a:t>ek ders ücretleri 2914 sayılı Yükseköğretim Personel Kanunu hükümlerine </a:t>
            </a:r>
            <a:r>
              <a:rPr lang="tr-TR" sz="2800" dirty="0">
                <a:latin typeface="Times New Roman" panose="02020603050405020304" pitchFamily="18" charset="0"/>
                <a:cs typeface="Times New Roman" panose="02020603050405020304" pitchFamily="18" charset="0"/>
              </a:rPr>
              <a:t>göre </a:t>
            </a:r>
            <a:r>
              <a:rPr lang="tr-TR" sz="2800" dirty="0" smtClean="0">
                <a:latin typeface="Times New Roman" panose="02020603050405020304" pitchFamily="18" charset="0"/>
                <a:cs typeface="Times New Roman" panose="02020603050405020304" pitchFamily="18" charset="0"/>
              </a:rPr>
              <a:t>ödenir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xmlns="" val="994956874"/>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22. Yaz dönemi kurslarında görev alan kadrolu öğretmenlere ek ders ücreti ödemesi nasıl yapılır?</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madde (8/2) </a:t>
            </a:r>
            <a:r>
              <a:rPr lang="tr-TR" sz="2800" dirty="0">
                <a:latin typeface="Times New Roman" panose="02020603050405020304" pitchFamily="18" charset="0"/>
                <a:cs typeface="Times New Roman" panose="02020603050405020304" pitchFamily="18" charset="0"/>
              </a:rPr>
              <a:t>kapsamında belirtilen eğitim faaliyetlerinde </a:t>
            </a:r>
            <a:r>
              <a:rPr lang="tr-TR" sz="2800" b="1" dirty="0">
                <a:latin typeface="Times New Roman" panose="02020603050405020304" pitchFamily="18" charset="0"/>
                <a:cs typeface="Times New Roman" panose="02020603050405020304" pitchFamily="18" charset="0"/>
              </a:rPr>
              <a:t>cumartesi ve pazar </a:t>
            </a:r>
            <a:r>
              <a:rPr lang="tr-TR" sz="2800" dirty="0">
                <a:latin typeface="Times New Roman" panose="02020603050405020304" pitchFamily="18" charset="0"/>
                <a:cs typeface="Times New Roman" panose="02020603050405020304" pitchFamily="18" charset="0"/>
              </a:rPr>
              <a:t>günleri ile </a:t>
            </a:r>
            <a:r>
              <a:rPr lang="tr-TR" sz="2800" b="1" dirty="0">
                <a:latin typeface="Times New Roman" panose="02020603050405020304" pitchFamily="18" charset="0"/>
                <a:cs typeface="Times New Roman" panose="02020603050405020304" pitchFamily="18" charset="0"/>
              </a:rPr>
              <a:t>yarıyıl ve yaz tatillerinde </a:t>
            </a:r>
            <a:r>
              <a:rPr lang="tr-TR" sz="2800" dirty="0">
                <a:latin typeface="Times New Roman" panose="02020603050405020304" pitchFamily="18" charset="0"/>
                <a:cs typeface="Times New Roman" panose="02020603050405020304" pitchFamily="18" charset="0"/>
              </a:rPr>
              <a:t>fiilen yerine getirilen ders görevleri, ek ders ücreti karşılığında verilir.</a:t>
            </a:r>
          </a:p>
          <a:p>
            <a:pPr marL="0" indent="0" algn="just">
              <a:buNone/>
            </a:pPr>
            <a:endParaRPr lang="tr-TR" sz="2800" b="1"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xmlns="" val="3370453635"/>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ödenecek ek ders ücretleri</a:t>
            </a:r>
            <a:endParaRPr lang="tr-TR" sz="2800" dirty="0"/>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a:t>
            </a:r>
            <a:r>
              <a:rPr lang="tr-TR" sz="2400" dirty="0">
                <a:latin typeface="Times New Roman" panose="02020603050405020304" pitchFamily="18" charset="0"/>
                <a:cs typeface="Times New Roman" panose="02020603050405020304" pitchFamily="18" charset="0"/>
              </a:rPr>
              <a:t>mümkün bulunmaktadır. </a:t>
            </a: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durumda, okulunda rutin  müfredat kapsamında haftada 20 saat ders okutan bir öğretmenin, destekleme ve yetiştirme kurslarında haftada 20 saate kadar ders okutması 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p14="http://schemas.microsoft.com/office/powerpoint/2010/main" xmlns="" val="340140941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yetiştirme kurslarında görev alan </a:t>
            </a:r>
            <a:r>
              <a:rPr lang="tr-TR" sz="2800" dirty="0" smtClean="0">
                <a:latin typeface="Times New Roman" panose="02020603050405020304" pitchFamily="18" charset="0"/>
                <a:cs typeface="Times New Roman" panose="02020603050405020304" pitchFamily="18" charset="0"/>
              </a:rPr>
              <a:t>öğretmenlere fiilen görev yapılan her ay için 0,5 ek hizmet puanı verilir. Bu işlem il/ilçe milli eğitim müdürlüklerince gerçekleştirilir.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xmlns="" val="3340295741"/>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a:xfrm>
            <a:off x="457200" y="1214422"/>
            <a:ext cx="8229600" cy="4911741"/>
          </a:xfrm>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marL="0" indent="0" algn="just">
              <a:buNone/>
            </a:pPr>
            <a:r>
              <a:rPr lang="tr-TR" dirty="0" smtClean="0">
                <a:latin typeface="Times New Roman" pitchFamily="18" charset="0"/>
                <a:cs typeface="Times New Roman" pitchFamily="18" charset="0"/>
              </a:rPr>
              <a:t>Gerek 2014-2015 gerekse 2016-2017 yıllarına ait toplu sözleşmenin </a:t>
            </a:r>
            <a:r>
              <a:rPr lang="tr-TR" u="sng" dirty="0" smtClean="0">
                <a:latin typeface="Times New Roman" pitchFamily="18" charset="0"/>
                <a:cs typeface="Times New Roman" pitchFamily="18" charset="0"/>
              </a:rPr>
              <a:t>“Ders görevinin yapılmış sayılacağı haller” </a:t>
            </a:r>
            <a:r>
              <a:rPr lang="tr-TR" dirty="0" smtClean="0">
                <a:latin typeface="Times New Roman" pitchFamily="18" charset="0"/>
                <a:cs typeface="Times New Roman" pitchFamily="18" charset="0"/>
              </a:rPr>
              <a:t>başlıklı 2.maddesi gereği idari izinli olunan günlere ait ek ders ücretinden yararlanırlar.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EĞİTİM, ÖĞRETİM VE BİLİM HİZMET KOLUNA İLİŞKİN TOPLU SÖZLEŞME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1071546"/>
            <a:ext cx="8572560" cy="5357850"/>
          </a:xfrm>
        </p:spPr>
        <p:txBody>
          <a:bodyPr/>
          <a:lstStyle/>
          <a:p>
            <a:pPr marL="0" indent="0" algn="just">
              <a:buNone/>
            </a:pPr>
            <a:r>
              <a:rPr lang="tr-TR" sz="2800" b="1" dirty="0" smtClean="0">
                <a:latin typeface="Times New Roman" pitchFamily="18" charset="0"/>
                <a:cs typeface="Times New Roman" pitchFamily="18" charset="0"/>
              </a:rPr>
              <a:t>Ders görevinin yapılmış sayılacağı haller</a:t>
            </a:r>
          </a:p>
          <a:p>
            <a:pPr marL="0" indent="0" algn="just">
              <a:buNone/>
            </a:pPr>
            <a:r>
              <a:rPr lang="tr-TR" sz="2800" b="1" dirty="0" smtClean="0">
                <a:latin typeface="Times New Roman" pitchFamily="18" charset="0"/>
                <a:cs typeface="Times New Roman" pitchFamily="18" charset="0"/>
              </a:rPr>
              <a:t>Madde 2- </a:t>
            </a:r>
            <a:r>
              <a:rPr lang="tr-TR" sz="28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2800" b="1" dirty="0" smtClean="0">
                <a:latin typeface="Times New Roman" pitchFamily="18" charset="0"/>
                <a:cs typeface="Times New Roman" pitchFamily="18" charset="0"/>
              </a:rPr>
              <a:t>genel idari izinli olmaları sebebiyle </a:t>
            </a:r>
            <a:r>
              <a:rPr lang="tr-TR" sz="2800" dirty="0" smtClean="0">
                <a:latin typeface="Times New Roman" pitchFamily="18" charset="0"/>
                <a:cs typeface="Times New Roman" pitchFamily="18" charset="0"/>
              </a:rPr>
              <a:t>eğitim faaliyetlerini fiilen yerine getiremeyen </a:t>
            </a:r>
            <a:r>
              <a:rPr lang="tr-TR" sz="2800" b="1" dirty="0" smtClean="0">
                <a:latin typeface="Times New Roman" pitchFamily="18" charset="0"/>
                <a:cs typeface="Times New Roman" pitchFamily="18" charset="0"/>
              </a:rPr>
              <a:t>yönetici ve öğretmenler </a:t>
            </a:r>
            <a:r>
              <a:rPr lang="tr-TR" sz="28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2800" b="1" dirty="0" smtClean="0">
                <a:latin typeface="Times New Roman" pitchFamily="18" charset="0"/>
                <a:cs typeface="Times New Roman" pitchFamily="18" charset="0"/>
              </a:rPr>
              <a:t>varsa ek ders</a:t>
            </a:r>
            <a:r>
              <a:rPr lang="tr-TR" sz="2800" dirty="0" smtClean="0">
                <a:latin typeface="Times New Roman" pitchFamily="18" charset="0"/>
                <a:cs typeface="Times New Roman" pitchFamily="18" charset="0"/>
              </a:rPr>
              <a:t>, ders niteliğinde yönetim, hazırlık ve planlama görevlerini yapmış sayılırlar.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a:t>
            </a:r>
            <a:r>
              <a:rPr lang="tr-TR" b="1" i="1" dirty="0" smtClean="0">
                <a:latin typeface="Times New Roman" pitchFamily="18" charset="0"/>
                <a:cs typeface="Times New Roman" pitchFamily="18" charset="0"/>
              </a:rPr>
              <a:t>ders ücreti karşılığı görevlendirilen öğretmenler</a:t>
            </a:r>
            <a:r>
              <a:rPr lang="tr-TR" b="1" dirty="0" smtClean="0">
                <a:latin typeface="Times New Roman" pitchFamily="18" charset="0"/>
                <a:cs typeface="Times New Roman" pitchFamily="18" charset="0"/>
              </a:rPr>
              <a:t> o günkü ek ders ücretinden yararlanırlar mı?</a:t>
            </a:r>
          </a:p>
          <a:p>
            <a:pPr marL="0" indent="0" algn="just">
              <a:buNone/>
            </a:pPr>
            <a:r>
              <a:rPr lang="tr-TR"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yararlanamazlar.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lstStyle/>
          <a:p>
            <a:pPr marL="0" indent="0" algn="just">
              <a:buNone/>
            </a:pPr>
            <a:r>
              <a:rPr lang="tr-TR"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ücretinden yararlanılır mı?</a:t>
            </a:r>
          </a:p>
          <a:p>
            <a:pPr marL="0" indent="0" algn="just">
              <a:buNone/>
            </a:pPr>
            <a:r>
              <a:rPr lang="tr-TR" dirty="0" smtClean="0">
                <a:latin typeface="Times New Roman" pitchFamily="18" charset="0"/>
                <a:cs typeface="Times New Roman" pitchFamily="18" charset="0"/>
              </a:rPr>
              <a:t>Ortak sınavların yapıldığı günlerde kurslarda ders yapılmaması durumu idari izin kapsamında değerlendirilemez ve o güne ait ek ders ücreti ödemesi yapılamaz.</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85860"/>
            <a:ext cx="8229600" cy="4840303"/>
          </a:xfrm>
        </p:spPr>
        <p:txBody>
          <a:bodyPr/>
          <a:lstStyle/>
          <a:p>
            <a:pPr algn="ctr">
              <a:buNone/>
            </a:pPr>
            <a:r>
              <a:rPr lang="tr-TR" b="1" dirty="0" smtClean="0">
                <a:latin typeface="Times New Roman" pitchFamily="18" charset="0"/>
                <a:cs typeface="Times New Roman" pitchFamily="18" charset="0"/>
              </a:rPr>
              <a:t>DESTEKLEME VE YETİŞTİRME KURSLARI İLETİŞİM </a:t>
            </a:r>
          </a:p>
          <a:p>
            <a:pPr algn="ctr">
              <a:buNone/>
            </a:pPr>
            <a:endParaRPr lang="tr-TR" b="1" dirty="0" smtClean="0">
              <a:latin typeface="Times New Roman" pitchFamily="18" charset="0"/>
              <a:cs typeface="Times New Roman" pitchFamily="18" charset="0"/>
            </a:endParaRPr>
          </a:p>
          <a:p>
            <a:pPr>
              <a:buNone/>
            </a:pPr>
            <a:r>
              <a:rPr lang="tr-TR" b="1" dirty="0" smtClean="0">
                <a:latin typeface="Times New Roman" pitchFamily="18" charset="0"/>
                <a:cs typeface="Times New Roman" pitchFamily="18" charset="0"/>
              </a:rPr>
              <a:t>Lütfi SAN                            </a:t>
            </a:r>
            <a:r>
              <a:rPr lang="tr-TR" dirty="0" smtClean="0">
                <a:latin typeface="Times New Roman" pitchFamily="18" charset="0"/>
                <a:cs typeface="Times New Roman" pitchFamily="18" charset="0"/>
              </a:rPr>
              <a:t>- 0 312 413 30 83 </a:t>
            </a:r>
          </a:p>
          <a:p>
            <a:pPr>
              <a:buNone/>
            </a:pPr>
            <a:r>
              <a:rPr lang="tr-TR" b="1" dirty="0" smtClean="0">
                <a:latin typeface="Times New Roman" pitchFamily="18" charset="0"/>
                <a:cs typeface="Times New Roman" pitchFamily="18" charset="0"/>
              </a:rPr>
              <a:t>Kamil Kenan ERDOĞAN </a:t>
            </a:r>
            <a:r>
              <a:rPr lang="tr-TR" dirty="0" smtClean="0">
                <a:latin typeface="Times New Roman" pitchFamily="18" charset="0"/>
                <a:cs typeface="Times New Roman" pitchFamily="18" charset="0"/>
              </a:rPr>
              <a:t>- 0 312 413 32 66</a:t>
            </a:r>
          </a:p>
          <a:p>
            <a:pPr>
              <a:buNone/>
            </a:pPr>
            <a:r>
              <a:rPr lang="tr-TR" b="1" dirty="0" smtClean="0">
                <a:latin typeface="Times New Roman" pitchFamily="18" charset="0"/>
                <a:cs typeface="Times New Roman" pitchFamily="18" charset="0"/>
              </a:rPr>
              <a:t>Emel ILICAN                     </a:t>
            </a:r>
            <a:r>
              <a:rPr lang="tr-TR" dirty="0" smtClean="0">
                <a:latin typeface="Times New Roman" pitchFamily="18" charset="0"/>
                <a:cs typeface="Times New Roman" pitchFamily="18" charset="0"/>
              </a:rPr>
              <a:t>- 0 312 413 30 73 </a:t>
            </a: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35</a:t>
            </a:fld>
            <a:endParaRPr lang="tr-TR" altLang="tr-TR"/>
          </a:p>
        </p:txBody>
      </p:sp>
    </p:spTree>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36</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754326"/>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54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54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54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36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Yönetici </a:t>
            </a:r>
            <a:r>
              <a:rPr lang="tr-TR" sz="2200" dirty="0">
                <a:latin typeface="Times New Roman" panose="02020603050405020304" pitchFamily="18" charset="0"/>
                <a:cs typeface="Times New Roman" panose="02020603050405020304" pitchFamily="18" charset="0"/>
              </a:rPr>
              <a:t>ve öğretmenlerin cumartesi ve pazar günleri ile yarıyıl ve yaz tatillerinde 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xmlns="" val="32983579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latin typeface="Times New Roman" pitchFamily="18" charset="0"/>
                <a:cs typeface="Times New Roman" pitchFamily="18" charset="0"/>
              </a:rPr>
              <a:t>Kurslarda ödenecek ek ders ücretleri</a:t>
            </a:r>
          </a:p>
        </p:txBody>
      </p:sp>
      <p:sp>
        <p:nvSpPr>
          <p:cNvPr id="3" name="İçerik Yer Tutucusu 2"/>
          <p:cNvSpPr>
            <a:spLocks noGrp="1"/>
          </p:cNvSpPr>
          <p:nvPr>
            <p:ph idx="1"/>
          </p:nvPr>
        </p:nvSpPr>
        <p:spPr/>
        <p:txBody>
          <a:bodyPr/>
          <a:lstStyle/>
          <a:p>
            <a:pPr marL="0" indent="0" algn="just">
              <a:buNone/>
            </a:pPr>
            <a:r>
              <a:rPr lang="tr-TR" sz="2400" b="1" dirty="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cumartesi ve pazar günleri yönetim görevi yürüten bir yöneticinin bu görevi karşılığında yararlanacağı 2 saatlik ek ders ücretinin,  </a:t>
            </a:r>
            <a:r>
              <a:rPr lang="tr-TR" sz="2400" b="1" u="sng" dirty="0">
                <a:latin typeface="Times New Roman" panose="02020603050405020304" pitchFamily="18" charset="0"/>
                <a:cs typeface="Times New Roman" panose="02020603050405020304" pitchFamily="18" charset="0"/>
              </a:rPr>
              <a:t>657 sayılı Kanunun </a:t>
            </a:r>
            <a:r>
              <a:rPr lang="tr-TR" sz="2400" b="1" u="sng" dirty="0" smtClean="0">
                <a:latin typeface="Times New Roman" panose="02020603050405020304" pitchFamily="18" charset="0"/>
                <a:cs typeface="Times New Roman" panose="02020603050405020304" pitchFamily="18" charset="0"/>
              </a:rPr>
              <a:t>176'ncı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ne 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xmlns="" val="1304645731"/>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Kurslarda ödenecek ek ders ücretleri</a:t>
            </a:r>
            <a:endParaRPr lang="tr-TR" sz="3200" dirty="0"/>
          </a:p>
        </p:txBody>
      </p:sp>
      <p:sp>
        <p:nvSpPr>
          <p:cNvPr id="3" name="2 İçerik Yer Tutucusu"/>
          <p:cNvSpPr>
            <a:spLocks noGrp="1"/>
          </p:cNvSpPr>
          <p:nvPr>
            <p:ph idx="1"/>
          </p:nvPr>
        </p:nvSpPr>
        <p:spPr>
          <a:xfrm>
            <a:off x="500034" y="1071546"/>
            <a:ext cx="8229600" cy="5340369"/>
          </a:xfrm>
        </p:spPr>
        <p:txBody>
          <a:bodyPr/>
          <a:lstStyle/>
          <a:p>
            <a:pPr algn="just">
              <a:buNone/>
            </a:pPr>
            <a:r>
              <a:rPr lang="tr-TR" sz="2800" dirty="0" smtClean="0">
                <a:solidFill>
                  <a:srgbClr val="FF0000"/>
                </a:solidFill>
                <a:latin typeface="Times New Roman" pitchFamily="18" charset="0"/>
                <a:cs typeface="Times New Roman" pitchFamily="18" charset="0"/>
              </a:rPr>
              <a:t>   657 Sayılı Devlet Memurları Kanunu</a:t>
            </a:r>
          </a:p>
          <a:p>
            <a:pPr algn="just">
              <a:buNone/>
            </a:pPr>
            <a:r>
              <a:rPr lang="tr-TR" sz="2800"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Madde 176. </a:t>
            </a:r>
            <a:r>
              <a:rPr lang="tr-TR" sz="28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buNone/>
            </a:pP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p>
          <a:p>
            <a:pPr algn="just">
              <a:buNone/>
            </a:pP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a:t>
            </a:r>
            <a:r>
              <a:rPr lang="tr-TR" sz="2400" b="1" dirty="0">
                <a:latin typeface="Times New Roman" panose="02020603050405020304" pitchFamily="18" charset="0"/>
                <a:cs typeface="Times New Roman" panose="02020603050405020304" pitchFamily="18" charset="0"/>
              </a:rPr>
              <a:t>Okul yöneticilerine </a:t>
            </a:r>
            <a:r>
              <a:rPr lang="tr-TR" sz="2400" b="1" dirty="0" smtClean="0">
                <a:latin typeface="Times New Roman" panose="02020603050405020304" pitchFamily="18" charset="0"/>
                <a:cs typeface="Times New Roman" panose="02020603050405020304" pitchFamily="18" charset="0"/>
              </a:rPr>
              <a:t>hafta içi ders </a:t>
            </a:r>
            <a:r>
              <a:rPr lang="tr-TR" sz="2400" b="1" dirty="0">
                <a:latin typeface="Times New Roman" panose="02020603050405020304" pitchFamily="18" charset="0"/>
                <a:cs typeface="Times New Roman" panose="02020603050405020304" pitchFamily="18" charset="0"/>
              </a:rPr>
              <a:t>saatlerinden sonra ancak mesai saatleri içinde saat 17.00’ye kadar destekleme ve yetiştirme kursları kapsamında ek ders görevi verilebilir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bir zaman sınırlaması öngörülmediğinden,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xmlns="" val="331341854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5- </a:t>
            </a:r>
            <a:r>
              <a:rPr lang="tr-TR" sz="2400" b="1" dirty="0">
                <a:latin typeface="Times New Roman" panose="02020603050405020304" pitchFamily="18" charset="0"/>
                <a:cs typeface="Times New Roman" panose="02020603050405020304" pitchFamily="18" charset="0"/>
              </a:rPr>
              <a:t>Okul yöneticilerine kurs merkezi müdürlüğü görevinden dolayı hafta içi saat 17.00’den sonra açılan kurslar için yöneticilik görevinden dolayı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t>
            </a:r>
            <a:r>
              <a:rPr lang="tr-TR" sz="2400" dirty="0" smtClean="0">
                <a:latin typeface="Times New Roman" panose="02020603050405020304" pitchFamily="18" charset="0"/>
                <a:cs typeface="Times New Roman" panose="02020603050405020304" pitchFamily="18" charset="0"/>
              </a:rPr>
              <a:t>anılan Kararın </a:t>
            </a:r>
            <a:r>
              <a:rPr lang="tr-TR" sz="2400" dirty="0">
                <a:latin typeface="Times New Roman" panose="02020603050405020304" pitchFamily="18" charset="0"/>
                <a:cs typeface="Times New Roman" panose="02020603050405020304" pitchFamily="18" charset="0"/>
              </a:rPr>
              <a:t>10'uncu maddesine göre ders niteliğinde yönetim görevi adı altında ek ders ücretinden yararlandırılan yöneticilerin, hafta içinde saat </a:t>
            </a:r>
            <a:r>
              <a:rPr lang="tr-TR" sz="2400" dirty="0" smtClean="0">
                <a:latin typeface="Times New Roman" panose="02020603050405020304" pitchFamily="18" charset="0"/>
                <a:cs typeface="Times New Roman" panose="02020603050405020304" pitchFamily="18" charset="0"/>
              </a:rPr>
              <a:t>17.00'den </a:t>
            </a:r>
            <a:r>
              <a:rPr lang="tr-TR" sz="2400" dirty="0">
                <a:latin typeface="Times New Roman" panose="02020603050405020304" pitchFamily="18" charset="0"/>
                <a:cs typeface="Times New Roman" panose="02020603050405020304" pitchFamily="18" charset="0"/>
              </a:rPr>
              <a:t>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xmlns="" val="368355459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smtClean="0">
                <a:latin typeface="Times New Roman" panose="02020603050405020304" pitchFamily="18" charset="0"/>
                <a:cs typeface="Times New Roman" panose="02020603050405020304" pitchFamily="18" charset="0"/>
              </a:rPr>
              <a:t>Kararın 5‘inci </a:t>
            </a:r>
            <a:r>
              <a:rPr lang="tr-TR" sz="2200" dirty="0">
                <a:latin typeface="Times New Roman" panose="02020603050405020304" pitchFamily="18" charset="0"/>
                <a:cs typeface="Times New Roman" panose="02020603050405020304" pitchFamily="18" charset="0"/>
              </a:rPr>
              <a:t>maddesine göre, okul yöneticileri haftada 6 saat aylık karşılığı ders okutmakla yükümlü bulunmaktadırlar. Ancak yöneticiler, ek ders görevi almak istemedikleri takdirde </a:t>
            </a:r>
            <a:r>
              <a:rPr lang="tr-TR" sz="2200" b="1" u="sng" dirty="0" smtClean="0">
                <a:latin typeface="Times New Roman" panose="02020603050405020304" pitchFamily="18" charset="0"/>
                <a:cs typeface="Times New Roman" panose="02020603050405020304" pitchFamily="18" charset="0"/>
              </a:rPr>
              <a:t>Toplu Sözleşme hükmü </a:t>
            </a:r>
            <a:r>
              <a:rPr lang="tr-TR" sz="2200" dirty="0">
                <a:latin typeface="Times New Roman" panose="02020603050405020304" pitchFamily="18" charset="0"/>
                <a:cs typeface="Times New Roman" panose="02020603050405020304" pitchFamily="18" charset="0"/>
              </a:rPr>
              <a:t>gereğince aylık karşılığı olarak haftada 2 saat ders okutabilmektedirler. </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xmlns="" val="4098964802"/>
      </p:ext>
    </p:extLst>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11088</TotalTime>
  <Words>2392</Words>
  <Application>Microsoft Office PowerPoint</Application>
  <PresentationFormat>Ekran Gösterisi (4:3)</PresentationFormat>
  <Paragraphs>209</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Slayt 1</vt:lpstr>
      <vt:lpstr>İLGİLİ  MEVZUAT</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Toplu Sözleşme (2016-2017)</vt:lpstr>
      <vt:lpstr>Kurslarda ödenecek ek ders ücretleri</vt:lpstr>
      <vt:lpstr>Kurslarda ödenecek ek ders ücretleri</vt:lpstr>
      <vt:lpstr>Kurslarda ödenecek ek ders ücretleri</vt:lpstr>
      <vt:lpstr>Kurslarda ödenecek ek ders ücretleri</vt:lpstr>
      <vt:lpstr>1076 SAYILI KANUN</vt:lpstr>
      <vt:lpstr>Kurslarda ödenecek ek ders ücretleri</vt:lpstr>
      <vt:lpstr>             MİLLÎ EĞİTİM BAKANLIĞI  REHBERLİK VE PSİKOLOJİK DANIŞMA HİZMETLERİ YÖNETMELİĞİ </vt:lpstr>
      <vt:lpstr>Kurslarda ödenecek ek ders ücretleri</vt:lpstr>
      <vt:lpstr>Devlet Memurları Kanunu</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EĞİTİM, ÖĞRETİM VE BİLİM HİZMET KOLUNA İLİŞKİN TOPLU SÖZLEŞME</vt:lpstr>
      <vt:lpstr>Kurslarda ödenecek ek ders ücretleri</vt:lpstr>
      <vt:lpstr>Kurslarda ödenecek ek ders ücretleri</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Kamil KENAN ERDOGAN</cp:lastModifiedBy>
  <cp:revision>1005</cp:revision>
  <dcterms:created xsi:type="dcterms:W3CDTF">2011-10-11T08:25:07Z</dcterms:created>
  <dcterms:modified xsi:type="dcterms:W3CDTF">2015-12-03T06:11:36Z</dcterms:modified>
</cp:coreProperties>
</file>