
<file path=[Content_Types].xml><?xml version="1.0" encoding="utf-8"?>
<Types xmlns="http://schemas.openxmlformats.org/package/2006/content-types">
  <Override PartName="/ppt/slides/slide29.xml" ContentType="application/vnd.openxmlformats-officedocument.presentationml.slide+xml"/>
  <Override PartName="/ppt/charts/chart39.xml" ContentType="application/vnd.openxmlformats-officedocument.drawingml.chart+xml"/>
  <Override PartName="/ppt/charts/chart57.xml" ContentType="application/vnd.openxmlformats-officedocument.drawingml.chart+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charts/chart28.xml" ContentType="application/vnd.openxmlformats-officedocument.drawingml.chart+xml"/>
  <Override PartName="/ppt/charts/chart46.xml" ContentType="application/vnd.openxmlformats-officedocument.drawingml.char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Override PartName="/ppt/charts/chart35.xml" ContentType="application/vnd.openxmlformats-officedocument.drawingml.chart+xml"/>
  <Override PartName="/ppt/charts/chart53.xml" ContentType="application/vnd.openxmlformats-officedocument.drawingml.char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charts/chart13.xml" ContentType="application/vnd.openxmlformats-officedocument.drawingml.chart+xml"/>
  <Override PartName="/ppt/charts/chart24.xml" ContentType="application/vnd.openxmlformats-officedocument.drawingml.chart+xml"/>
  <Override PartName="/ppt/charts/chart42.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22.xml" ContentType="application/vnd.openxmlformats-officedocument.drawingml.chart+xml"/>
  <Override PartName="/ppt/charts/chart31.xml" ContentType="application/vnd.openxmlformats-officedocument.drawingml.chart+xml"/>
  <Override PartName="/ppt/charts/chart40.xml" ContentType="application/vnd.openxmlformats-officedocument.drawingml.chart+xml"/>
  <Override PartName="/ppt/charts/chart7.xml" ContentType="application/vnd.openxmlformats-officedocument.drawingml.chart+xml"/>
  <Override PartName="/ppt/charts/chart20.xml" ContentType="application/vnd.openxmlformats-officedocument.drawingml.chart+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charts/chart29.xml" ContentType="application/vnd.openxmlformats-officedocument.drawingml.chart+xml"/>
  <Override PartName="/ppt/charts/chart49.xml" ContentType="application/vnd.openxmlformats-officedocument.drawingml.chart+xml"/>
  <Override PartName="/ppt/charts/chart58.xml" ContentType="application/vnd.openxmlformats-officedocument.drawingml.char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charts/chart18.xml" ContentType="application/vnd.openxmlformats-officedocument.drawingml.chart+xml"/>
  <Override PartName="/ppt/charts/chart27.xml" ContentType="application/vnd.openxmlformats-officedocument.drawingml.chart+xml"/>
  <Override PartName="/ppt/charts/chart36.xml" ContentType="application/vnd.openxmlformats-officedocument.drawingml.chart+xml"/>
  <Override PartName="/ppt/charts/chart38.xml" ContentType="application/vnd.openxmlformats-officedocument.drawingml.chart+xml"/>
  <Override PartName="/ppt/charts/chart47.xml" ContentType="application/vnd.openxmlformats-officedocument.drawingml.chart+xml"/>
  <Override PartName="/ppt/charts/chart56.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charts/chart16.xml" ContentType="application/vnd.openxmlformats-officedocument.drawingml.chart+xml"/>
  <Override PartName="/ppt/charts/chart25.xml" ContentType="application/vnd.openxmlformats-officedocument.drawingml.chart+xml"/>
  <Override PartName="/ppt/charts/chart34.xml" ContentType="application/vnd.openxmlformats-officedocument.drawingml.chart+xml"/>
  <Override PartName="/ppt/charts/chart45.xml" ContentType="application/vnd.openxmlformats-officedocument.drawingml.chart+xml"/>
  <Override PartName="/ppt/charts/chart54.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ppt/charts/chart23.xml" ContentType="application/vnd.openxmlformats-officedocument.drawingml.chart+xml"/>
  <Override PartName="/ppt/charts/chart32.xml" ContentType="application/vnd.openxmlformats-officedocument.drawingml.chart+xml"/>
  <Override PartName="/ppt/charts/chart43.xml" ContentType="application/vnd.openxmlformats-officedocument.drawingml.chart+xml"/>
  <Override PartName="/ppt/charts/chart52.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charts/chart21.xml" ContentType="application/vnd.openxmlformats-officedocument.drawingml.chart+xml"/>
  <Override PartName="/ppt/charts/chart30.xml" ContentType="application/vnd.openxmlformats-officedocument.drawingml.chart+xml"/>
  <Override PartName="/ppt/charts/chart41.xml" ContentType="application/vnd.openxmlformats-officedocument.drawingml.chart+xml"/>
  <Override PartName="/ppt/charts/chart50.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charts/chart4.xml" ContentType="application/vnd.openxmlformats-officedocument.drawingml.chart+xml"/>
  <Override PartName="/ppt/slides/slide8.xml" ContentType="application/vnd.openxmlformats-officedocument.presentationml.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charts/chart48.xml" ContentType="application/vnd.openxmlformats-officedocument.drawingml.char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charts/chart19.xml" ContentType="application/vnd.openxmlformats-officedocument.drawingml.chart+xml"/>
  <Override PartName="/ppt/charts/chart37.xml" ContentType="application/vnd.openxmlformats-officedocument.drawingml.chart+xml"/>
  <Override PartName="/ppt/charts/chart55.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charts/chart26.xml" ContentType="application/vnd.openxmlformats-officedocument.drawingml.chart+xml"/>
  <Override PartName="/ppt/charts/chart44.xml" ContentType="application/vnd.openxmlformats-officedocument.drawingml.chart+xml"/>
  <Default Extension="rels" ContentType="application/vnd.openxmlformats-package.relationships+xml"/>
  <Override PartName="/ppt/slides/slide23.xml" ContentType="application/vnd.openxmlformats-officedocument.presentationml.slide+xml"/>
  <Override PartName="/ppt/charts/chart15.xml" ContentType="application/vnd.openxmlformats-officedocument.drawingml.chart+xml"/>
  <Override PartName="/ppt/charts/chart33.xml" ContentType="application/vnd.openxmlformats-officedocument.drawingml.chart+xml"/>
  <Override PartName="/ppt/charts/chart51.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Kitap1"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EmelEmelEmel\Desktop\Kitap1.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EmelEmelEmel\Desktop\anket%20grafikler.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EmelEmelEmel\Desktop\anket%20grafikler.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EmelEmelEmel\Desktop\anket%20grafikler.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EmelEmelEmel\Desktop\ANKET%202015\anket%20grafikler.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EmelEmelEmel\Desktop\anket%20grafikler.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EmelEmelEmel\Desktop\anket%20grafikler.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EmelEmelEmel\Desktop\Kitap1.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EmelEmelEmel\Desktop\anket%20grafikler.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EmelEmelEmel\Desktop\Kitap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Kitap1"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Users\EmelEmelEmel\Desktop\anket%20grafikler.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C:\Users\EmelEmelEmel\Desktop\Kitap1.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C:\Users\EmelEmelEmel\Desktop\anket%20grafikler.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C:\Users\EmelEmelEmel\Desktop\Kitap1.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C:\Users\EmelEmelEmel\Desktop\anket%20grafikler.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C:\Users\EmelEmelEmel\Desktop\Kitap1.xlsx"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C:\Users\EmelEmelEmel\Desktop\anket%20grafikler.xlsx"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C:\Users\EmelEmelEmel\Desktop\Kitap1.xlsx"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file:///C:\Users\EmelEmelEmel\Desktop\anket%20grafikler.xlsx"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file:///C:\Users\EmelEmelEmel\Desktop\Kitap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EmelEmelEmel\Desktop\anket%20grafikler.xlsx" TargetMode="External"/></Relationships>
</file>

<file path=ppt/charts/_rels/chart30.xml.rels><?xml version="1.0" encoding="UTF-8" standalone="yes"?>
<Relationships xmlns="http://schemas.openxmlformats.org/package/2006/relationships"><Relationship Id="rId1" Type="http://schemas.openxmlformats.org/officeDocument/2006/relationships/oleObject" Target="file:///C:\Users\EmelEmelEmel\Desktop\anket%20grafikler.xlsx"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file:///C:\Users\EmelEmelEmel\Desktop\Kitap1.xlsx" TargetMode="External"/></Relationships>
</file>

<file path=ppt/charts/_rels/chart32.xml.rels><?xml version="1.0" encoding="UTF-8" standalone="yes"?>
<Relationships xmlns="http://schemas.openxmlformats.org/package/2006/relationships"><Relationship Id="rId1" Type="http://schemas.openxmlformats.org/officeDocument/2006/relationships/oleObject" Target="file:///C:\Users\EmelEmelEmel\Desktop\anket%20grafikler.xlsx" TargetMode="External"/></Relationships>
</file>

<file path=ppt/charts/_rels/chart33.xml.rels><?xml version="1.0" encoding="UTF-8" standalone="yes"?>
<Relationships xmlns="http://schemas.openxmlformats.org/package/2006/relationships"><Relationship Id="rId1" Type="http://schemas.openxmlformats.org/officeDocument/2006/relationships/oleObject" Target="file:///C:\Users\EmelEmelEmel\Desktop\Kitap1.xlsx" TargetMode="External"/></Relationships>
</file>

<file path=ppt/charts/_rels/chart34.xml.rels><?xml version="1.0" encoding="UTF-8" standalone="yes"?>
<Relationships xmlns="http://schemas.openxmlformats.org/package/2006/relationships"><Relationship Id="rId1" Type="http://schemas.openxmlformats.org/officeDocument/2006/relationships/oleObject" Target="file:///C:\Users\EmelEmelEmel\Desktop\anket%20grafikler.xlsx" TargetMode="External"/></Relationships>
</file>

<file path=ppt/charts/_rels/chart35.xml.rels><?xml version="1.0" encoding="UTF-8" standalone="yes"?>
<Relationships xmlns="http://schemas.openxmlformats.org/package/2006/relationships"><Relationship Id="rId1" Type="http://schemas.openxmlformats.org/officeDocument/2006/relationships/oleObject" Target="file:///C:\Users\EmelEmelEmel\Desktop\Kitap1.xlsx" TargetMode="External"/></Relationships>
</file>

<file path=ppt/charts/_rels/chart36.xml.rels><?xml version="1.0" encoding="UTF-8" standalone="yes"?>
<Relationships xmlns="http://schemas.openxmlformats.org/package/2006/relationships"><Relationship Id="rId1" Type="http://schemas.openxmlformats.org/officeDocument/2006/relationships/oleObject" Target="file:///C:\Users\EmelEmelEmel\Desktop\anket%20grafikler.xlsx" TargetMode="External"/></Relationships>
</file>

<file path=ppt/charts/_rels/chart37.xml.rels><?xml version="1.0" encoding="UTF-8" standalone="yes"?>
<Relationships xmlns="http://schemas.openxmlformats.org/package/2006/relationships"><Relationship Id="rId1" Type="http://schemas.openxmlformats.org/officeDocument/2006/relationships/oleObject" Target="file:///C:\Users\EmelEmelEmel\Desktop\Kitap1.xlsx" TargetMode="External"/></Relationships>
</file>

<file path=ppt/charts/_rels/chart38.xml.rels><?xml version="1.0" encoding="UTF-8" standalone="yes"?>
<Relationships xmlns="http://schemas.openxmlformats.org/package/2006/relationships"><Relationship Id="rId1" Type="http://schemas.openxmlformats.org/officeDocument/2006/relationships/oleObject" Target="file:///C:\Users\EmelEmelEmel\Desktop\ANKET%202015\anket%20grafikler.xlsx" TargetMode="External"/></Relationships>
</file>

<file path=ppt/charts/_rels/chart39.xml.rels><?xml version="1.0" encoding="UTF-8" standalone="yes"?>
<Relationships xmlns="http://schemas.openxmlformats.org/package/2006/relationships"><Relationship Id="rId1" Type="http://schemas.openxmlformats.org/officeDocument/2006/relationships/oleObject" Target="file:///C:\Users\EmelEmelEmel\Desktop\anket%20grafikler.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Kitap1" TargetMode="External"/></Relationships>
</file>

<file path=ppt/charts/_rels/chart40.xml.rels><?xml version="1.0" encoding="UTF-8" standalone="yes"?>
<Relationships xmlns="http://schemas.openxmlformats.org/package/2006/relationships"><Relationship Id="rId1" Type="http://schemas.openxmlformats.org/officeDocument/2006/relationships/oleObject" Target="file:///C:\Users\EmelEmelEmel\Desktop\Kitap1.xlsx" TargetMode="External"/></Relationships>
</file>

<file path=ppt/charts/_rels/chart41.xml.rels><?xml version="1.0" encoding="UTF-8" standalone="yes"?>
<Relationships xmlns="http://schemas.openxmlformats.org/package/2006/relationships"><Relationship Id="rId1" Type="http://schemas.openxmlformats.org/officeDocument/2006/relationships/oleObject" Target="file:///C:\Users\EmelEmelEmel\Desktop\anket%20grafikler.xlsx" TargetMode="External"/></Relationships>
</file>

<file path=ppt/charts/_rels/chart42.xml.rels><?xml version="1.0" encoding="UTF-8" standalone="yes"?>
<Relationships xmlns="http://schemas.openxmlformats.org/package/2006/relationships"><Relationship Id="rId1" Type="http://schemas.openxmlformats.org/officeDocument/2006/relationships/oleObject" Target="file:///C:\Users\EmelEmelEmel\Desktop\Kitap1.xlsx" TargetMode="External"/></Relationships>
</file>

<file path=ppt/charts/_rels/chart43.xml.rels><?xml version="1.0" encoding="UTF-8" standalone="yes"?>
<Relationships xmlns="http://schemas.openxmlformats.org/package/2006/relationships"><Relationship Id="rId1" Type="http://schemas.openxmlformats.org/officeDocument/2006/relationships/oleObject" Target="file:///C:\Users\EmelEmelEmel\Desktop\anket%20grafikler.xlsx" TargetMode="External"/></Relationships>
</file>

<file path=ppt/charts/_rels/chart44.xml.rels><?xml version="1.0" encoding="UTF-8" standalone="yes"?>
<Relationships xmlns="http://schemas.openxmlformats.org/package/2006/relationships"><Relationship Id="rId1" Type="http://schemas.openxmlformats.org/officeDocument/2006/relationships/oleObject" Target="file:///C:\Users\EmelEmelEmel\Desktop\Kitap1.xlsx" TargetMode="External"/></Relationships>
</file>

<file path=ppt/charts/_rels/chart45.xml.rels><?xml version="1.0" encoding="UTF-8" standalone="yes"?>
<Relationships xmlns="http://schemas.openxmlformats.org/package/2006/relationships"><Relationship Id="rId1" Type="http://schemas.openxmlformats.org/officeDocument/2006/relationships/oleObject" Target="file:///C:\Users\EmelEmelEmel\Desktop\anket%20grafikler.xlsx" TargetMode="External"/></Relationships>
</file>

<file path=ppt/charts/_rels/chart46.xml.rels><?xml version="1.0" encoding="UTF-8" standalone="yes"?>
<Relationships xmlns="http://schemas.openxmlformats.org/package/2006/relationships"><Relationship Id="rId1" Type="http://schemas.openxmlformats.org/officeDocument/2006/relationships/oleObject" Target="file:///C:\Users\EmelEmelEmel\Desktop\Kitap1.xlsx" TargetMode="External"/></Relationships>
</file>

<file path=ppt/charts/_rels/chart47.xml.rels><?xml version="1.0" encoding="UTF-8" standalone="yes"?>
<Relationships xmlns="http://schemas.openxmlformats.org/package/2006/relationships"><Relationship Id="rId1" Type="http://schemas.openxmlformats.org/officeDocument/2006/relationships/oleObject" Target="file:///C:\Users\EmelEmelEmel\Desktop\anket%20grafikler.xlsx" TargetMode="External"/></Relationships>
</file>

<file path=ppt/charts/_rels/chart48.xml.rels><?xml version="1.0" encoding="UTF-8" standalone="yes"?>
<Relationships xmlns="http://schemas.openxmlformats.org/package/2006/relationships"><Relationship Id="rId1" Type="http://schemas.openxmlformats.org/officeDocument/2006/relationships/oleObject" Target="file:///C:\Users\EmelEmelEmel\Desktop\Kitap1.xlsx" TargetMode="External"/></Relationships>
</file>

<file path=ppt/charts/_rels/chart49.xml.rels><?xml version="1.0" encoding="UTF-8" standalone="yes"?>
<Relationships xmlns="http://schemas.openxmlformats.org/package/2006/relationships"><Relationship Id="rId1" Type="http://schemas.openxmlformats.org/officeDocument/2006/relationships/oleObject" Target="file:///C:\Users\EmelEmelEmel\Desktop\anket%20grafikler.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EmelEmelEmel\Desktop\Kitap1.xlsx" TargetMode="External"/></Relationships>
</file>

<file path=ppt/charts/_rels/chart50.xml.rels><?xml version="1.0" encoding="UTF-8" standalone="yes"?>
<Relationships xmlns="http://schemas.openxmlformats.org/package/2006/relationships"><Relationship Id="rId1" Type="http://schemas.openxmlformats.org/officeDocument/2006/relationships/oleObject" Target="file:///C:\Users\EmelEmelEmel\Desktop\Kitap1.xlsx" TargetMode="External"/></Relationships>
</file>

<file path=ppt/charts/_rels/chart51.xml.rels><?xml version="1.0" encoding="UTF-8" standalone="yes"?>
<Relationships xmlns="http://schemas.openxmlformats.org/package/2006/relationships"><Relationship Id="rId1" Type="http://schemas.openxmlformats.org/officeDocument/2006/relationships/oleObject" Target="file:///C:\Users\EmelEmelEmel\Desktop\anket%20grafikler.xlsx" TargetMode="External"/></Relationships>
</file>

<file path=ppt/charts/_rels/chart52.xml.rels><?xml version="1.0" encoding="UTF-8" standalone="yes"?>
<Relationships xmlns="http://schemas.openxmlformats.org/package/2006/relationships"><Relationship Id="rId1" Type="http://schemas.openxmlformats.org/officeDocument/2006/relationships/oleObject" Target="file:///C:\Users\EmelEmelEmel\Desktop\Kitap1.xlsx" TargetMode="External"/></Relationships>
</file>

<file path=ppt/charts/_rels/chart53.xml.rels><?xml version="1.0" encoding="UTF-8" standalone="yes"?>
<Relationships xmlns="http://schemas.openxmlformats.org/package/2006/relationships"><Relationship Id="rId1" Type="http://schemas.openxmlformats.org/officeDocument/2006/relationships/oleObject" Target="file:///C:\Users\EmelEmelEmel\Desktop\anket%20grafikler.xlsx" TargetMode="External"/></Relationships>
</file>

<file path=ppt/charts/_rels/chart54.xml.rels><?xml version="1.0" encoding="UTF-8" standalone="yes"?>
<Relationships xmlns="http://schemas.openxmlformats.org/package/2006/relationships"><Relationship Id="rId1" Type="http://schemas.openxmlformats.org/officeDocument/2006/relationships/oleObject" Target="file:///C:\Users\EmelEmelEmel\Desktop\Kitap1.xlsx" TargetMode="External"/></Relationships>
</file>

<file path=ppt/charts/_rels/chart55.xml.rels><?xml version="1.0" encoding="UTF-8" standalone="yes"?>
<Relationships xmlns="http://schemas.openxmlformats.org/package/2006/relationships"><Relationship Id="rId1" Type="http://schemas.openxmlformats.org/officeDocument/2006/relationships/oleObject" Target="file:///C:\Users\EmelEmelEmel\Desktop\anket%20grafikler.xlsx" TargetMode="External"/></Relationships>
</file>

<file path=ppt/charts/_rels/chart56.xml.rels><?xml version="1.0" encoding="UTF-8" standalone="yes"?>
<Relationships xmlns="http://schemas.openxmlformats.org/package/2006/relationships"><Relationship Id="rId1" Type="http://schemas.openxmlformats.org/officeDocument/2006/relationships/oleObject" Target="file:///C:\Users\EmelEmelEmel\Desktop\Kitap1.xlsx" TargetMode="External"/></Relationships>
</file>

<file path=ppt/charts/_rels/chart57.xml.rels><?xml version="1.0" encoding="UTF-8" standalone="yes"?>
<Relationships xmlns="http://schemas.openxmlformats.org/package/2006/relationships"><Relationship Id="rId1" Type="http://schemas.openxmlformats.org/officeDocument/2006/relationships/oleObject" Target="file:///C:\Users\EmelEmelEmel\Desktop\anket%20grafikler.xlsx" TargetMode="External"/></Relationships>
</file>

<file path=ppt/charts/_rels/chart58.xml.rels><?xml version="1.0" encoding="UTF-8" standalone="yes"?>
<Relationships xmlns="http://schemas.openxmlformats.org/package/2006/relationships"><Relationship Id="rId1" Type="http://schemas.openxmlformats.org/officeDocument/2006/relationships/oleObject" Target="file:///C:\Users\EmelEmelEmel\Desktop\Kitap1.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EmelEmelEmel\Desktop\Kitap1.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EmelEmelEmel\Desktop\anket%20grafikler.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Kitap1"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EmelEmelEmel\Desktop\anket%20grafikle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tr-TR"/>
  <c:chart>
    <c:autoTitleDeleted val="1"/>
    <c:view3D>
      <c:rotX val="30"/>
      <c:perspective val="30"/>
    </c:view3D>
    <c:plotArea>
      <c:layout>
        <c:manualLayout>
          <c:layoutTarget val="inner"/>
          <c:xMode val="edge"/>
          <c:yMode val="edge"/>
          <c:x val="0.16397264839675346"/>
          <c:y val="9.6418337687990713E-2"/>
          <c:w val="0.82184780077708264"/>
          <c:h val="0.8003796203636121"/>
        </c:manualLayout>
      </c:layout>
      <c:pie3DChart>
        <c:varyColors val="1"/>
        <c:ser>
          <c:idx val="0"/>
          <c:order val="0"/>
          <c:explosion val="14"/>
          <c:dPt>
            <c:idx val="0"/>
            <c:spPr>
              <a:solidFill>
                <a:srgbClr val="FFFF00"/>
              </a:solidFill>
            </c:spPr>
          </c:dPt>
          <c:dPt>
            <c:idx val="2"/>
            <c:spPr>
              <a:solidFill>
                <a:srgbClr val="00FFFF"/>
              </a:solidFill>
            </c:spPr>
          </c:dPt>
          <c:dLbls>
            <c:showCatName val="1"/>
            <c:showPercent val="1"/>
            <c:showLeaderLines val="1"/>
          </c:dLbls>
          <c:cat>
            <c:strRef>
              <c:f>Sayfa1!$B$1:$G$1</c:f>
              <c:strCache>
                <c:ptCount val="6"/>
                <c:pt idx="0">
                  <c:v>Büyükşehir</c:v>
                </c:pt>
                <c:pt idx="1">
                  <c:v>İl</c:v>
                </c:pt>
                <c:pt idx="2">
                  <c:v>İlçe</c:v>
                </c:pt>
                <c:pt idx="3">
                  <c:v>Kasaba</c:v>
                </c:pt>
                <c:pt idx="4">
                  <c:v>Köy</c:v>
                </c:pt>
                <c:pt idx="5">
                  <c:v>Mezra</c:v>
                </c:pt>
              </c:strCache>
            </c:strRef>
          </c:cat>
          <c:val>
            <c:numRef>
              <c:f>Sayfa1!$B$2:$G$2</c:f>
              <c:numCache>
                <c:formatCode>0%</c:formatCode>
                <c:ptCount val="6"/>
                <c:pt idx="0">
                  <c:v>0.29000000000000031</c:v>
                </c:pt>
                <c:pt idx="1">
                  <c:v>0.17</c:v>
                </c:pt>
                <c:pt idx="2">
                  <c:v>0.29000000000000031</c:v>
                </c:pt>
                <c:pt idx="3">
                  <c:v>4.0000000000000042E-2</c:v>
                </c:pt>
                <c:pt idx="4">
                  <c:v>0.2</c:v>
                </c:pt>
                <c:pt idx="5">
                  <c:v>1.0000000000000011E-2</c:v>
                </c:pt>
              </c:numCache>
            </c:numRef>
          </c:val>
        </c:ser>
        <c:dLbls>
          <c:showCatName val="1"/>
          <c:showPercent val="1"/>
        </c:dLbls>
      </c:pie3DChart>
    </c:plotArea>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tr-TR"/>
  <c:chart>
    <c:autoTitleDeleted val="1"/>
    <c:view3D>
      <c:rAngAx val="1"/>
    </c:view3D>
    <c:plotArea>
      <c:layout/>
      <c:bar3DChart>
        <c:barDir val="col"/>
        <c:grouping val="clustered"/>
        <c:ser>
          <c:idx val="0"/>
          <c:order val="0"/>
          <c:tx>
            <c:strRef>
              <c:f>Sayfa7!$B$3</c:f>
              <c:strCache>
                <c:ptCount val="1"/>
                <c:pt idx="0">
                  <c:v>Kız</c:v>
                </c:pt>
              </c:strCache>
            </c:strRef>
          </c:tx>
          <c:spPr>
            <a:solidFill>
              <a:srgbClr val="FF0000"/>
            </a:solidFill>
          </c:spPr>
          <c:dLbls>
            <c:dLbl>
              <c:idx val="0"/>
              <c:layout>
                <c:manualLayout>
                  <c:x val="2.2222222222222251E-2"/>
                  <c:y val="-2.7777777777778092E-2"/>
                </c:manualLayout>
              </c:layout>
              <c:showVal val="1"/>
            </c:dLbl>
            <c:dLbl>
              <c:idx val="1"/>
              <c:layout>
                <c:manualLayout>
                  <c:x val="1.6666666666666701E-2"/>
                  <c:y val="-3.2407407407407648E-2"/>
                </c:manualLayout>
              </c:layout>
              <c:showVal val="1"/>
            </c:dLbl>
            <c:dLbl>
              <c:idx val="2"/>
              <c:layout>
                <c:manualLayout>
                  <c:x val="8.3333333333333367E-3"/>
                  <c:y val="-2.7777777777778002E-2"/>
                </c:manualLayout>
              </c:layout>
              <c:showVal val="1"/>
            </c:dLbl>
            <c:dLbl>
              <c:idx val="3"/>
              <c:layout>
                <c:manualLayout>
                  <c:x val="1.1111111111111021E-2"/>
                  <c:y val="-2.7777777777778064E-2"/>
                </c:manualLayout>
              </c:layout>
              <c:showVal val="1"/>
            </c:dLbl>
            <c:showVal val="1"/>
          </c:dLbls>
          <c:cat>
            <c:strRef>
              <c:f>Sayfa7!$C$2:$F$2</c:f>
              <c:strCache>
                <c:ptCount val="4"/>
                <c:pt idx="0">
                  <c:v>Araştırma/Ödev</c:v>
                </c:pt>
                <c:pt idx="1">
                  <c:v>Çevrimiçi eğitim</c:v>
                </c:pt>
                <c:pt idx="2">
                  <c:v>Oyun/Eğlence</c:v>
                </c:pt>
                <c:pt idx="3">
                  <c:v>Sosyal Paylaşım</c:v>
                </c:pt>
              </c:strCache>
            </c:strRef>
          </c:cat>
          <c:val>
            <c:numRef>
              <c:f>Sayfa7!$C$3:$F$3</c:f>
              <c:numCache>
                <c:formatCode>0%</c:formatCode>
                <c:ptCount val="4"/>
                <c:pt idx="0">
                  <c:v>0.68</c:v>
                </c:pt>
                <c:pt idx="1">
                  <c:v>3.0000000000000002E-2</c:v>
                </c:pt>
                <c:pt idx="2">
                  <c:v>6.0000000000000032E-2</c:v>
                </c:pt>
                <c:pt idx="3">
                  <c:v>0.23</c:v>
                </c:pt>
              </c:numCache>
            </c:numRef>
          </c:val>
        </c:ser>
        <c:ser>
          <c:idx val="1"/>
          <c:order val="1"/>
          <c:tx>
            <c:strRef>
              <c:f>Sayfa7!$B$4</c:f>
              <c:strCache>
                <c:ptCount val="1"/>
                <c:pt idx="0">
                  <c:v>Erkek</c:v>
                </c:pt>
              </c:strCache>
            </c:strRef>
          </c:tx>
          <c:spPr>
            <a:solidFill>
              <a:srgbClr val="00B0F0"/>
            </a:solidFill>
          </c:spPr>
          <c:dLbls>
            <c:dLbl>
              <c:idx val="0"/>
              <c:layout>
                <c:manualLayout>
                  <c:x val="1.9444444444444445E-2"/>
                  <c:y val="-2.7777777777778109E-2"/>
                </c:manualLayout>
              </c:layout>
              <c:showVal val="1"/>
            </c:dLbl>
            <c:dLbl>
              <c:idx val="1"/>
              <c:layout>
                <c:manualLayout>
                  <c:x val="2.7777777777778123E-2"/>
                  <c:y val="-2.3148148148148147E-2"/>
                </c:manualLayout>
              </c:layout>
              <c:showVal val="1"/>
            </c:dLbl>
            <c:dLbl>
              <c:idx val="2"/>
              <c:layout>
                <c:manualLayout>
                  <c:x val="1.6666666666666701E-2"/>
                  <c:y val="-2.3148148148148147E-2"/>
                </c:manualLayout>
              </c:layout>
              <c:showVal val="1"/>
            </c:dLbl>
            <c:dLbl>
              <c:idx val="3"/>
              <c:layout>
                <c:manualLayout>
                  <c:x val="2.2222222222222202E-2"/>
                  <c:y val="-2.7777777777778064E-2"/>
                </c:manualLayout>
              </c:layout>
              <c:showVal val="1"/>
            </c:dLbl>
            <c:showVal val="1"/>
          </c:dLbls>
          <c:cat>
            <c:strRef>
              <c:f>Sayfa7!$C$2:$F$2</c:f>
              <c:strCache>
                <c:ptCount val="4"/>
                <c:pt idx="0">
                  <c:v>Araştırma/Ödev</c:v>
                </c:pt>
                <c:pt idx="1">
                  <c:v>Çevrimiçi eğitim</c:v>
                </c:pt>
                <c:pt idx="2">
                  <c:v>Oyun/Eğlence</c:v>
                </c:pt>
                <c:pt idx="3">
                  <c:v>Sosyal Paylaşım</c:v>
                </c:pt>
              </c:strCache>
            </c:strRef>
          </c:cat>
          <c:val>
            <c:numRef>
              <c:f>Sayfa7!$C$4:$F$4</c:f>
              <c:numCache>
                <c:formatCode>0%</c:formatCode>
                <c:ptCount val="4"/>
                <c:pt idx="0">
                  <c:v>0.48000000000000032</c:v>
                </c:pt>
                <c:pt idx="1">
                  <c:v>4.0000000000000022E-2</c:v>
                </c:pt>
                <c:pt idx="2">
                  <c:v>0.27</c:v>
                </c:pt>
                <c:pt idx="3">
                  <c:v>0.21000000000000021</c:v>
                </c:pt>
              </c:numCache>
            </c:numRef>
          </c:val>
        </c:ser>
        <c:dLbls>
          <c:showVal val="1"/>
        </c:dLbls>
        <c:shape val="box"/>
        <c:axId val="37857152"/>
        <c:axId val="37858688"/>
        <c:axId val="0"/>
      </c:bar3DChart>
      <c:catAx>
        <c:axId val="37857152"/>
        <c:scaling>
          <c:orientation val="minMax"/>
        </c:scaling>
        <c:axPos val="b"/>
        <c:majorTickMark val="none"/>
        <c:tickLblPos val="nextTo"/>
        <c:crossAx val="37858688"/>
        <c:crosses val="autoZero"/>
        <c:auto val="1"/>
        <c:lblAlgn val="ctr"/>
        <c:lblOffset val="100"/>
      </c:catAx>
      <c:valAx>
        <c:axId val="37858688"/>
        <c:scaling>
          <c:orientation val="minMax"/>
        </c:scaling>
        <c:delete val="1"/>
        <c:axPos val="l"/>
        <c:numFmt formatCode="0%" sourceLinked="1"/>
        <c:tickLblPos val="none"/>
        <c:crossAx val="37857152"/>
        <c:crosses val="autoZero"/>
        <c:crossBetween val="between"/>
      </c:valAx>
    </c:plotArea>
    <c:legend>
      <c:legendPos val="t"/>
      <c:layout/>
    </c:legend>
    <c:plotVisOnly val="1"/>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tr-TR"/>
  <c:chart>
    <c:autoTitleDeleted val="1"/>
    <c:plotArea>
      <c:layout/>
      <c:barChart>
        <c:barDir val="bar"/>
        <c:grouping val="clustered"/>
        <c:ser>
          <c:idx val="0"/>
          <c:order val="0"/>
          <c:cat>
            <c:strRef>
              <c:f>Sayfa38!$A$2:$R$2</c:f>
              <c:strCache>
                <c:ptCount val="18"/>
                <c:pt idx="0">
                  <c:v>Diğer </c:v>
                </c:pt>
                <c:pt idx="1">
                  <c:v>Okul rehber öğretmeni ve internet</c:v>
                </c:pt>
                <c:pt idx="2">
                  <c:v>Okul yönetimi, okul rehber öğretmeni ve internet</c:v>
                </c:pt>
                <c:pt idx="3">
                  <c:v>Okul rehber öğretmeni, sınıf rehber öğretmeni ve internet</c:v>
                </c:pt>
                <c:pt idx="4">
                  <c:v>Okul yönetimi, okul rehber öğretmeni, sınıf rehber öğretmeni ve aile</c:v>
                </c:pt>
                <c:pt idx="5">
                  <c:v>Okul yönetimi ve okul rehber öğretmeni</c:v>
                </c:pt>
                <c:pt idx="6">
                  <c:v>Okul yönetimi, okul rehber öğretmeni, sınıf rehber öğretmeni ve internet</c:v>
                </c:pt>
                <c:pt idx="7">
                  <c:v>Okul yönetimi, sınıf rehber öğretmeni ve internet</c:v>
                </c:pt>
                <c:pt idx="8">
                  <c:v>Sınıf rehber öğretmeni ve internet</c:v>
                </c:pt>
                <c:pt idx="9">
                  <c:v>Okul yönetimi, okul rehber öğretmeni, sınıf rehber öğretmeni, internet ve aile</c:v>
                </c:pt>
                <c:pt idx="10">
                  <c:v>Okul yönetimi ve internet</c:v>
                </c:pt>
                <c:pt idx="11">
                  <c:v>Okul rehber öğretmeni ve sınıf rehber öğretmeni</c:v>
                </c:pt>
                <c:pt idx="12">
                  <c:v>Okul rehber öğretmeni</c:v>
                </c:pt>
                <c:pt idx="13">
                  <c:v>İnternet</c:v>
                </c:pt>
                <c:pt idx="14">
                  <c:v>Okul yönetimi ve sınıf rehber öğretmeni</c:v>
                </c:pt>
                <c:pt idx="15">
                  <c:v>Okul yönetimi, okul rehber öğretmeni ve sınıf rehber öğretmeni</c:v>
                </c:pt>
                <c:pt idx="16">
                  <c:v>Sınıf rehber öğretmeni</c:v>
                </c:pt>
                <c:pt idx="17">
                  <c:v>Okul yönetimi</c:v>
                </c:pt>
              </c:strCache>
            </c:strRef>
          </c:cat>
          <c:val>
            <c:numRef>
              <c:f>Sayfa38!$A$3:$R$3</c:f>
              <c:numCache>
                <c:formatCode>0%</c:formatCode>
                <c:ptCount val="18"/>
                <c:pt idx="0">
                  <c:v>0.05</c:v>
                </c:pt>
                <c:pt idx="1">
                  <c:v>2.0000000000000011E-2</c:v>
                </c:pt>
                <c:pt idx="2">
                  <c:v>2.0000000000000011E-2</c:v>
                </c:pt>
                <c:pt idx="3">
                  <c:v>2.0000000000000011E-2</c:v>
                </c:pt>
                <c:pt idx="4">
                  <c:v>2.0000000000000011E-2</c:v>
                </c:pt>
                <c:pt idx="5">
                  <c:v>3.0000000000000002E-2</c:v>
                </c:pt>
                <c:pt idx="6">
                  <c:v>4.0000000000000022E-2</c:v>
                </c:pt>
                <c:pt idx="7">
                  <c:v>4.0000000000000022E-2</c:v>
                </c:pt>
                <c:pt idx="8">
                  <c:v>4.0000000000000022E-2</c:v>
                </c:pt>
                <c:pt idx="9">
                  <c:v>0.05</c:v>
                </c:pt>
                <c:pt idx="10">
                  <c:v>0.05</c:v>
                </c:pt>
                <c:pt idx="11">
                  <c:v>0.05</c:v>
                </c:pt>
                <c:pt idx="12">
                  <c:v>8.0000000000000043E-2</c:v>
                </c:pt>
                <c:pt idx="13">
                  <c:v>8.0000000000000043E-2</c:v>
                </c:pt>
                <c:pt idx="14">
                  <c:v>9.0000000000000024E-2</c:v>
                </c:pt>
                <c:pt idx="15">
                  <c:v>0.1</c:v>
                </c:pt>
                <c:pt idx="16">
                  <c:v>0.1</c:v>
                </c:pt>
                <c:pt idx="17">
                  <c:v>0.12000000000000002</c:v>
                </c:pt>
              </c:numCache>
            </c:numRef>
          </c:val>
        </c:ser>
        <c:dLbls>
          <c:showVal val="1"/>
        </c:dLbls>
        <c:overlap val="-25"/>
        <c:axId val="36422400"/>
        <c:axId val="36423936"/>
      </c:barChart>
      <c:catAx>
        <c:axId val="36422400"/>
        <c:scaling>
          <c:orientation val="minMax"/>
        </c:scaling>
        <c:axPos val="l"/>
        <c:majorTickMark val="none"/>
        <c:tickLblPos val="nextTo"/>
        <c:txPr>
          <a:bodyPr/>
          <a:lstStyle/>
          <a:p>
            <a:pPr>
              <a:defRPr sz="900"/>
            </a:pPr>
            <a:endParaRPr lang="tr-TR"/>
          </a:p>
        </c:txPr>
        <c:crossAx val="36423936"/>
        <c:crosses val="autoZero"/>
        <c:auto val="1"/>
        <c:lblAlgn val="ctr"/>
        <c:lblOffset val="100"/>
      </c:catAx>
      <c:valAx>
        <c:axId val="36423936"/>
        <c:scaling>
          <c:orientation val="minMax"/>
        </c:scaling>
        <c:delete val="1"/>
        <c:axPos val="b"/>
        <c:numFmt formatCode="0%" sourceLinked="1"/>
        <c:tickLblPos val="none"/>
        <c:crossAx val="36422400"/>
        <c:crosses val="autoZero"/>
        <c:crossBetween val="between"/>
      </c:valAx>
    </c:plotArea>
    <c:plotVisOnly val="1"/>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tr-TR"/>
  <c:chart>
    <c:autoTitleDeleted val="1"/>
    <c:plotArea>
      <c:layout>
        <c:manualLayout>
          <c:layoutTarget val="inner"/>
          <c:xMode val="edge"/>
          <c:yMode val="edge"/>
          <c:x val="0.27518074261950232"/>
          <c:y val="4.4092323075213907E-2"/>
          <c:w val="0.68238003819529724"/>
          <c:h val="0.91181535384957246"/>
        </c:manualLayout>
      </c:layout>
      <c:barChart>
        <c:barDir val="bar"/>
        <c:grouping val="clustered"/>
        <c:ser>
          <c:idx val="0"/>
          <c:order val="0"/>
          <c:cat>
            <c:strRef>
              <c:f>Sayfa34!$C$5:$G$5</c:f>
              <c:strCache>
                <c:ptCount val="5"/>
                <c:pt idx="0">
                  <c:v>Aile</c:v>
                </c:pt>
                <c:pt idx="1">
                  <c:v>İnternet</c:v>
                </c:pt>
                <c:pt idx="2">
                  <c:v>Okul rehber öğretmeni</c:v>
                </c:pt>
                <c:pt idx="3">
                  <c:v>Sınıf rehber öğretmeni</c:v>
                </c:pt>
                <c:pt idx="4">
                  <c:v>Okul yönetimi</c:v>
                </c:pt>
              </c:strCache>
            </c:strRef>
          </c:cat>
          <c:val>
            <c:numRef>
              <c:f>Sayfa34!$C$6:$G$6</c:f>
              <c:numCache>
                <c:formatCode>0%</c:formatCode>
                <c:ptCount val="5"/>
                <c:pt idx="0">
                  <c:v>0.16</c:v>
                </c:pt>
                <c:pt idx="1">
                  <c:v>0.39000000000000062</c:v>
                </c:pt>
                <c:pt idx="2">
                  <c:v>0.44</c:v>
                </c:pt>
                <c:pt idx="3">
                  <c:v>0.56999999999999995</c:v>
                </c:pt>
                <c:pt idx="4">
                  <c:v>0.56999999999999995</c:v>
                </c:pt>
              </c:numCache>
            </c:numRef>
          </c:val>
        </c:ser>
        <c:dLbls>
          <c:showVal val="1"/>
        </c:dLbls>
        <c:overlap val="-25"/>
        <c:axId val="38023936"/>
        <c:axId val="38025472"/>
      </c:barChart>
      <c:catAx>
        <c:axId val="38023936"/>
        <c:scaling>
          <c:orientation val="minMax"/>
        </c:scaling>
        <c:axPos val="l"/>
        <c:majorTickMark val="none"/>
        <c:tickLblPos val="nextTo"/>
        <c:crossAx val="38025472"/>
        <c:crosses val="autoZero"/>
        <c:auto val="1"/>
        <c:lblAlgn val="ctr"/>
        <c:lblOffset val="100"/>
      </c:catAx>
      <c:valAx>
        <c:axId val="38025472"/>
        <c:scaling>
          <c:orientation val="minMax"/>
        </c:scaling>
        <c:delete val="1"/>
        <c:axPos val="b"/>
        <c:numFmt formatCode="0%" sourceLinked="1"/>
        <c:majorTickMark val="none"/>
        <c:tickLblPos val="none"/>
        <c:crossAx val="38023936"/>
        <c:crosses val="autoZero"/>
        <c:crossBetween val="between"/>
      </c:valAx>
    </c:plotArea>
    <c:plotVisOnly val="1"/>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tr-TR"/>
  <c:chart>
    <c:autoTitleDeleted val="1"/>
    <c:plotArea>
      <c:layout>
        <c:manualLayout>
          <c:layoutTarget val="inner"/>
          <c:xMode val="edge"/>
          <c:yMode val="edge"/>
          <c:x val="0.25412694885753434"/>
          <c:y val="0.10912193331175762"/>
          <c:w val="0.68238003819529724"/>
          <c:h val="0.81098579486000266"/>
        </c:manualLayout>
      </c:layout>
      <c:barChart>
        <c:barDir val="bar"/>
        <c:grouping val="clustered"/>
        <c:ser>
          <c:idx val="0"/>
          <c:order val="0"/>
          <c:tx>
            <c:strRef>
              <c:f>Sayfa35!$B$5</c:f>
              <c:strCache>
                <c:ptCount val="1"/>
                <c:pt idx="0">
                  <c:v>Kız</c:v>
                </c:pt>
              </c:strCache>
            </c:strRef>
          </c:tx>
          <c:spPr>
            <a:solidFill>
              <a:srgbClr val="FF0000"/>
            </a:solidFill>
          </c:spPr>
          <c:cat>
            <c:strRef>
              <c:f>Sayfa35!$C$4:$G$4</c:f>
              <c:strCache>
                <c:ptCount val="5"/>
                <c:pt idx="0">
                  <c:v>Aile</c:v>
                </c:pt>
                <c:pt idx="1">
                  <c:v>İnternet</c:v>
                </c:pt>
                <c:pt idx="2">
                  <c:v>Okul rehber öğretmeni</c:v>
                </c:pt>
                <c:pt idx="3">
                  <c:v>Sınıf rehber öğretmeni</c:v>
                </c:pt>
                <c:pt idx="4">
                  <c:v>Okul yönetimi</c:v>
                </c:pt>
              </c:strCache>
            </c:strRef>
          </c:cat>
          <c:val>
            <c:numRef>
              <c:f>Sayfa35!$C$5:$G$5</c:f>
              <c:numCache>
                <c:formatCode>0%</c:formatCode>
                <c:ptCount val="5"/>
                <c:pt idx="0">
                  <c:v>0.16</c:v>
                </c:pt>
                <c:pt idx="1">
                  <c:v>0.39000000000000062</c:v>
                </c:pt>
                <c:pt idx="2">
                  <c:v>0.45</c:v>
                </c:pt>
                <c:pt idx="3">
                  <c:v>0.58000000000000007</c:v>
                </c:pt>
                <c:pt idx="4">
                  <c:v>0.56000000000000005</c:v>
                </c:pt>
              </c:numCache>
            </c:numRef>
          </c:val>
        </c:ser>
        <c:ser>
          <c:idx val="1"/>
          <c:order val="1"/>
          <c:tx>
            <c:strRef>
              <c:f>Sayfa35!$B$6</c:f>
              <c:strCache>
                <c:ptCount val="1"/>
                <c:pt idx="0">
                  <c:v>Erkek</c:v>
                </c:pt>
              </c:strCache>
            </c:strRef>
          </c:tx>
          <c:spPr>
            <a:solidFill>
              <a:srgbClr val="00B0F0"/>
            </a:solidFill>
          </c:spPr>
          <c:cat>
            <c:strRef>
              <c:f>Sayfa35!$C$4:$G$4</c:f>
              <c:strCache>
                <c:ptCount val="5"/>
                <c:pt idx="0">
                  <c:v>Aile</c:v>
                </c:pt>
                <c:pt idx="1">
                  <c:v>İnternet</c:v>
                </c:pt>
                <c:pt idx="2">
                  <c:v>Okul rehber öğretmeni</c:v>
                </c:pt>
                <c:pt idx="3">
                  <c:v>Sınıf rehber öğretmeni</c:v>
                </c:pt>
                <c:pt idx="4">
                  <c:v>Okul yönetimi</c:v>
                </c:pt>
              </c:strCache>
            </c:strRef>
          </c:cat>
          <c:val>
            <c:numRef>
              <c:f>Sayfa35!$C$6:$G$6</c:f>
              <c:numCache>
                <c:formatCode>0%</c:formatCode>
                <c:ptCount val="5"/>
                <c:pt idx="0">
                  <c:v>0.16</c:v>
                </c:pt>
                <c:pt idx="1">
                  <c:v>0.39000000000000062</c:v>
                </c:pt>
                <c:pt idx="2">
                  <c:v>0.42000000000000032</c:v>
                </c:pt>
                <c:pt idx="3">
                  <c:v>0.56000000000000005</c:v>
                </c:pt>
                <c:pt idx="4">
                  <c:v>0.56999999999999995</c:v>
                </c:pt>
              </c:numCache>
            </c:numRef>
          </c:val>
        </c:ser>
        <c:dLbls>
          <c:showVal val="1"/>
        </c:dLbls>
        <c:overlap val="-25"/>
        <c:axId val="38042240"/>
        <c:axId val="38064512"/>
      </c:barChart>
      <c:catAx>
        <c:axId val="38042240"/>
        <c:scaling>
          <c:orientation val="minMax"/>
        </c:scaling>
        <c:axPos val="l"/>
        <c:majorTickMark val="none"/>
        <c:tickLblPos val="nextTo"/>
        <c:crossAx val="38064512"/>
        <c:crosses val="autoZero"/>
        <c:auto val="1"/>
        <c:lblAlgn val="ctr"/>
        <c:lblOffset val="100"/>
      </c:catAx>
      <c:valAx>
        <c:axId val="38064512"/>
        <c:scaling>
          <c:orientation val="minMax"/>
        </c:scaling>
        <c:delete val="1"/>
        <c:axPos val="b"/>
        <c:numFmt formatCode="0%" sourceLinked="1"/>
        <c:tickLblPos val="none"/>
        <c:crossAx val="38042240"/>
        <c:crosses val="autoZero"/>
        <c:crossBetween val="between"/>
      </c:valAx>
    </c:plotArea>
    <c:legend>
      <c:legendPos val="t"/>
      <c:layout/>
    </c:legend>
    <c:plotVisOnly val="1"/>
  </c:chart>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tr-TR"/>
  <c:chart>
    <c:autoTitleDeleted val="1"/>
    <c:plotArea>
      <c:layout>
        <c:manualLayout>
          <c:layoutTarget val="inner"/>
          <c:xMode val="edge"/>
          <c:yMode val="edge"/>
          <c:x val="0.39572225511587455"/>
          <c:y val="3.1291326053377595E-2"/>
          <c:w val="0.59954255038321502"/>
          <c:h val="0.93741734789324438"/>
        </c:manualLayout>
      </c:layout>
      <c:barChart>
        <c:barDir val="bar"/>
        <c:grouping val="clustered"/>
        <c:ser>
          <c:idx val="0"/>
          <c:order val="0"/>
          <c:dPt>
            <c:idx val="1"/>
            <c:spPr>
              <a:solidFill>
                <a:srgbClr val="00B050"/>
              </a:solidFill>
            </c:spPr>
          </c:dPt>
          <c:dPt>
            <c:idx val="2"/>
            <c:spPr>
              <a:solidFill>
                <a:srgbClr val="FF0066"/>
              </a:solidFill>
            </c:spPr>
          </c:dPt>
          <c:dPt>
            <c:idx val="3"/>
            <c:spPr>
              <a:solidFill>
                <a:schemeClr val="bg2">
                  <a:lumMod val="10000"/>
                </a:schemeClr>
              </a:solidFill>
            </c:spPr>
          </c:dPt>
          <c:dPt>
            <c:idx val="4"/>
            <c:spPr>
              <a:solidFill>
                <a:schemeClr val="accent6">
                  <a:lumMod val="75000"/>
                </a:schemeClr>
              </a:solidFill>
            </c:spPr>
          </c:dPt>
          <c:dPt>
            <c:idx val="5"/>
            <c:spPr>
              <a:solidFill>
                <a:srgbClr val="00B0F0"/>
              </a:solidFill>
            </c:spPr>
          </c:dPt>
          <c:dPt>
            <c:idx val="6"/>
            <c:spPr>
              <a:solidFill>
                <a:srgbClr val="C00000"/>
              </a:solidFill>
            </c:spPr>
          </c:dPt>
          <c:dPt>
            <c:idx val="7"/>
            <c:spPr>
              <a:solidFill>
                <a:srgbClr val="FFFF00"/>
              </a:solidFill>
            </c:spPr>
          </c:dPt>
          <c:dPt>
            <c:idx val="8"/>
            <c:spPr>
              <a:solidFill>
                <a:srgbClr val="7030A0"/>
              </a:solidFill>
            </c:spPr>
          </c:dPt>
          <c:dPt>
            <c:idx val="9"/>
            <c:spPr>
              <a:solidFill>
                <a:srgbClr val="00FF99"/>
              </a:solidFill>
            </c:spPr>
          </c:dPt>
          <c:cat>
            <c:strRef>
              <c:f>Sayfa36!$A$3:$J$3</c:f>
              <c:strCache>
                <c:ptCount val="10"/>
                <c:pt idx="0">
                  <c:v>Diğer</c:v>
                </c:pt>
                <c:pt idx="1">
                  <c:v>Ücretsiz okul kursu ve etüt merkezi</c:v>
                </c:pt>
                <c:pt idx="2">
                  <c:v>Dershane ve etüt merkezi</c:v>
                </c:pt>
                <c:pt idx="3">
                  <c:v>Dershane ve özel ders</c:v>
                </c:pt>
                <c:pt idx="4">
                  <c:v>Özel ders</c:v>
                </c:pt>
                <c:pt idx="5">
                  <c:v>Etüt merkezi</c:v>
                </c:pt>
                <c:pt idx="6">
                  <c:v>Ücretsiz okul kursu ve dershane</c:v>
                </c:pt>
                <c:pt idx="7">
                  <c:v>Dershane</c:v>
                </c:pt>
                <c:pt idx="8">
                  <c:v>Sadece okul derslerine çalışıyorum</c:v>
                </c:pt>
                <c:pt idx="9">
                  <c:v>Ücretsiz okul kursu</c:v>
                </c:pt>
              </c:strCache>
            </c:strRef>
          </c:cat>
          <c:val>
            <c:numRef>
              <c:f>Sayfa36!$A$4:$J$4</c:f>
              <c:numCache>
                <c:formatCode>0%</c:formatCode>
                <c:ptCount val="10"/>
                <c:pt idx="0">
                  <c:v>3.0000000000000002E-2</c:v>
                </c:pt>
                <c:pt idx="1">
                  <c:v>2.0000000000000007E-2</c:v>
                </c:pt>
                <c:pt idx="2">
                  <c:v>2.0000000000000007E-2</c:v>
                </c:pt>
                <c:pt idx="3">
                  <c:v>2.0000000000000007E-2</c:v>
                </c:pt>
                <c:pt idx="4">
                  <c:v>2.0000000000000007E-2</c:v>
                </c:pt>
                <c:pt idx="5">
                  <c:v>4.0000000000000015E-2</c:v>
                </c:pt>
                <c:pt idx="6">
                  <c:v>7.0000000000000021E-2</c:v>
                </c:pt>
                <c:pt idx="7">
                  <c:v>0.2</c:v>
                </c:pt>
                <c:pt idx="8">
                  <c:v>0.24000000000000005</c:v>
                </c:pt>
                <c:pt idx="9">
                  <c:v>0.34</c:v>
                </c:pt>
              </c:numCache>
            </c:numRef>
          </c:val>
        </c:ser>
        <c:dLbls>
          <c:showVal val="1"/>
        </c:dLbls>
        <c:overlap val="-25"/>
        <c:axId val="37990784"/>
        <c:axId val="37992320"/>
      </c:barChart>
      <c:catAx>
        <c:axId val="37990784"/>
        <c:scaling>
          <c:orientation val="minMax"/>
        </c:scaling>
        <c:axPos val="l"/>
        <c:majorTickMark val="none"/>
        <c:tickLblPos val="nextTo"/>
        <c:crossAx val="37992320"/>
        <c:crosses val="autoZero"/>
        <c:auto val="1"/>
        <c:lblAlgn val="ctr"/>
        <c:lblOffset val="100"/>
      </c:catAx>
      <c:valAx>
        <c:axId val="37992320"/>
        <c:scaling>
          <c:orientation val="minMax"/>
        </c:scaling>
        <c:delete val="1"/>
        <c:axPos val="b"/>
        <c:numFmt formatCode="0%" sourceLinked="1"/>
        <c:tickLblPos val="none"/>
        <c:crossAx val="37990784"/>
        <c:crosses val="autoZero"/>
        <c:crossBetween val="between"/>
      </c:valAx>
    </c:plotArea>
    <c:plotVisOnly val="1"/>
  </c:chart>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tr-TR"/>
  <c:chart>
    <c:autoTitleDeleted val="1"/>
    <c:plotArea>
      <c:layout/>
      <c:barChart>
        <c:barDir val="bar"/>
        <c:grouping val="clustered"/>
        <c:ser>
          <c:idx val="0"/>
          <c:order val="0"/>
          <c:tx>
            <c:strRef>
              <c:f>Sayfa37!$B$4</c:f>
              <c:strCache>
                <c:ptCount val="1"/>
                <c:pt idx="0">
                  <c:v>Kız </c:v>
                </c:pt>
              </c:strCache>
            </c:strRef>
          </c:tx>
          <c:spPr>
            <a:solidFill>
              <a:srgbClr val="FF0000"/>
            </a:solidFill>
          </c:spPr>
          <c:cat>
            <c:strRef>
              <c:f>Sayfa37!$C$3:$I$3</c:f>
              <c:strCache>
                <c:ptCount val="7"/>
                <c:pt idx="0">
                  <c:v>Dershane ve özel ders</c:v>
                </c:pt>
                <c:pt idx="1">
                  <c:v>Özel ders</c:v>
                </c:pt>
                <c:pt idx="2">
                  <c:v>Etüt merkezi</c:v>
                </c:pt>
                <c:pt idx="3">
                  <c:v>Ücretsiz okul kursu ve dershane</c:v>
                </c:pt>
                <c:pt idx="4">
                  <c:v>Dershane</c:v>
                </c:pt>
                <c:pt idx="5">
                  <c:v>Sadece okul derslerine çalışıyorum</c:v>
                </c:pt>
                <c:pt idx="6">
                  <c:v>Ücretsiz okul kursu</c:v>
                </c:pt>
              </c:strCache>
            </c:strRef>
          </c:cat>
          <c:val>
            <c:numRef>
              <c:f>Sayfa37!$C$4:$I$4</c:f>
              <c:numCache>
                <c:formatCode>0%</c:formatCode>
                <c:ptCount val="7"/>
                <c:pt idx="0">
                  <c:v>2.0000000000000011E-2</c:v>
                </c:pt>
                <c:pt idx="1">
                  <c:v>2.0000000000000011E-2</c:v>
                </c:pt>
                <c:pt idx="2">
                  <c:v>4.0000000000000022E-2</c:v>
                </c:pt>
                <c:pt idx="3">
                  <c:v>7.0000000000000021E-2</c:v>
                </c:pt>
                <c:pt idx="4">
                  <c:v>0.2</c:v>
                </c:pt>
                <c:pt idx="5">
                  <c:v>0.22</c:v>
                </c:pt>
                <c:pt idx="6">
                  <c:v>0.36000000000000032</c:v>
                </c:pt>
              </c:numCache>
            </c:numRef>
          </c:val>
        </c:ser>
        <c:ser>
          <c:idx val="1"/>
          <c:order val="1"/>
          <c:tx>
            <c:strRef>
              <c:f>Sayfa37!$B$5</c:f>
              <c:strCache>
                <c:ptCount val="1"/>
                <c:pt idx="0">
                  <c:v>Erkek</c:v>
                </c:pt>
              </c:strCache>
            </c:strRef>
          </c:tx>
          <c:spPr>
            <a:solidFill>
              <a:srgbClr val="00B0F0"/>
            </a:solidFill>
          </c:spPr>
          <c:cat>
            <c:strRef>
              <c:f>Sayfa37!$C$3:$I$3</c:f>
              <c:strCache>
                <c:ptCount val="7"/>
                <c:pt idx="0">
                  <c:v>Dershane ve özel ders</c:v>
                </c:pt>
                <c:pt idx="1">
                  <c:v>Özel ders</c:v>
                </c:pt>
                <c:pt idx="2">
                  <c:v>Etüt merkezi</c:v>
                </c:pt>
                <c:pt idx="3">
                  <c:v>Ücretsiz okul kursu ve dershane</c:v>
                </c:pt>
                <c:pt idx="4">
                  <c:v>Dershane</c:v>
                </c:pt>
                <c:pt idx="5">
                  <c:v>Sadece okul derslerine çalışıyorum</c:v>
                </c:pt>
                <c:pt idx="6">
                  <c:v>Ücretsiz okul kursu</c:v>
                </c:pt>
              </c:strCache>
            </c:strRef>
          </c:cat>
          <c:val>
            <c:numRef>
              <c:f>Sayfa37!$C$5:$I$5</c:f>
              <c:numCache>
                <c:formatCode>0%</c:formatCode>
                <c:ptCount val="7"/>
                <c:pt idx="0">
                  <c:v>2.0000000000000011E-2</c:v>
                </c:pt>
                <c:pt idx="1">
                  <c:v>2.0000000000000011E-2</c:v>
                </c:pt>
                <c:pt idx="2">
                  <c:v>4.0000000000000022E-2</c:v>
                </c:pt>
                <c:pt idx="3">
                  <c:v>6.0000000000000032E-2</c:v>
                </c:pt>
                <c:pt idx="4">
                  <c:v>0.19</c:v>
                </c:pt>
                <c:pt idx="5">
                  <c:v>0.27</c:v>
                </c:pt>
                <c:pt idx="6">
                  <c:v>0.33000000000000074</c:v>
                </c:pt>
              </c:numCache>
            </c:numRef>
          </c:val>
        </c:ser>
        <c:dLbls>
          <c:showVal val="1"/>
        </c:dLbls>
        <c:overlap val="-25"/>
        <c:axId val="38080512"/>
        <c:axId val="38082048"/>
      </c:barChart>
      <c:catAx>
        <c:axId val="38080512"/>
        <c:scaling>
          <c:orientation val="minMax"/>
        </c:scaling>
        <c:axPos val="l"/>
        <c:majorTickMark val="none"/>
        <c:tickLblPos val="nextTo"/>
        <c:crossAx val="38082048"/>
        <c:crosses val="autoZero"/>
        <c:auto val="1"/>
        <c:lblAlgn val="ctr"/>
        <c:lblOffset val="100"/>
      </c:catAx>
      <c:valAx>
        <c:axId val="38082048"/>
        <c:scaling>
          <c:orientation val="minMax"/>
        </c:scaling>
        <c:delete val="1"/>
        <c:axPos val="b"/>
        <c:numFmt formatCode="0%" sourceLinked="1"/>
        <c:tickLblPos val="none"/>
        <c:crossAx val="38080512"/>
        <c:crosses val="autoZero"/>
        <c:crossBetween val="between"/>
      </c:valAx>
    </c:plotArea>
    <c:legend>
      <c:legendPos val="t"/>
      <c:layout/>
    </c:legend>
    <c:plotVisOnly val="1"/>
  </c:chart>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tr-TR"/>
  <c:chart>
    <c:autoTitleDeleted val="1"/>
    <c:view3D>
      <c:rotX val="30"/>
      <c:perspective val="30"/>
    </c:view3D>
    <c:plotArea>
      <c:layout/>
      <c:pie3DChart>
        <c:varyColors val="1"/>
        <c:ser>
          <c:idx val="0"/>
          <c:order val="0"/>
          <c:explosion val="2"/>
          <c:dPt>
            <c:idx val="0"/>
            <c:spPr>
              <a:solidFill>
                <a:schemeClr val="accent5">
                  <a:lumMod val="75000"/>
                </a:schemeClr>
              </a:solidFill>
            </c:spPr>
          </c:dPt>
          <c:dPt>
            <c:idx val="1"/>
            <c:explosion val="6"/>
            <c:spPr>
              <a:solidFill>
                <a:schemeClr val="bg1">
                  <a:lumMod val="65000"/>
                </a:schemeClr>
              </a:solidFill>
            </c:spPr>
          </c:dPt>
          <c:dPt>
            <c:idx val="2"/>
            <c:spPr>
              <a:solidFill>
                <a:srgbClr val="C00000"/>
              </a:solidFill>
            </c:spPr>
          </c:dPt>
          <c:dLbls>
            <c:dLbl>
              <c:idx val="0"/>
              <c:layout>
                <c:manualLayout>
                  <c:x val="-0.22703477690288715"/>
                  <c:y val="9.0080927384077747E-3"/>
                </c:manualLayout>
              </c:layout>
              <c:showCatName val="1"/>
              <c:showPercent val="1"/>
            </c:dLbl>
            <c:dLbl>
              <c:idx val="1"/>
              <c:layout>
                <c:manualLayout>
                  <c:x val="0.19002077865266837"/>
                  <c:y val="-0.1518383639545057"/>
                </c:manualLayout>
              </c:layout>
              <c:showCatName val="1"/>
              <c:showPercent val="1"/>
            </c:dLbl>
            <c:showCatName val="1"/>
            <c:showPercent val="1"/>
            <c:showLeaderLines val="1"/>
          </c:dLbls>
          <c:cat>
            <c:strRef>
              <c:f>Sayfa11!$D$3:$F$3</c:f>
              <c:strCache>
                <c:ptCount val="3"/>
                <c:pt idx="0">
                  <c:v>Yeterlidir</c:v>
                </c:pt>
                <c:pt idx="1">
                  <c:v>Kısmen yeterlidir</c:v>
                </c:pt>
                <c:pt idx="2">
                  <c:v>Yetersizdir</c:v>
                </c:pt>
              </c:strCache>
            </c:strRef>
          </c:cat>
          <c:val>
            <c:numRef>
              <c:f>Sayfa11!$D$4:$F$4</c:f>
              <c:numCache>
                <c:formatCode>0%</c:formatCode>
                <c:ptCount val="3"/>
                <c:pt idx="0">
                  <c:v>0.48000000000000032</c:v>
                </c:pt>
                <c:pt idx="1">
                  <c:v>0.43000000000000038</c:v>
                </c:pt>
                <c:pt idx="2">
                  <c:v>9.0000000000000024E-2</c:v>
                </c:pt>
              </c:numCache>
            </c:numRef>
          </c:val>
        </c:ser>
        <c:dLbls>
          <c:showCatName val="1"/>
          <c:showPercent val="1"/>
        </c:dLbls>
      </c:pie3DChart>
    </c:plotArea>
    <c:plotVisOnly val="1"/>
  </c:chart>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tr-TR"/>
  <c:chart>
    <c:autoTitleDeleted val="1"/>
    <c:view3D>
      <c:rAngAx val="1"/>
    </c:view3D>
    <c:plotArea>
      <c:layout/>
      <c:bar3DChart>
        <c:barDir val="col"/>
        <c:grouping val="clustered"/>
        <c:ser>
          <c:idx val="0"/>
          <c:order val="0"/>
          <c:tx>
            <c:strRef>
              <c:f>Sayfa9!$A$3</c:f>
              <c:strCache>
                <c:ptCount val="1"/>
                <c:pt idx="0">
                  <c:v>Kız</c:v>
                </c:pt>
              </c:strCache>
            </c:strRef>
          </c:tx>
          <c:spPr>
            <a:solidFill>
              <a:srgbClr val="FF0000"/>
            </a:solidFill>
          </c:spPr>
          <c:dLbls>
            <c:dLbl>
              <c:idx val="0"/>
              <c:layout>
                <c:manualLayout>
                  <c:x val="8.3333333333333367E-3"/>
                  <c:y val="-5.0925925925925923E-2"/>
                </c:manualLayout>
              </c:layout>
              <c:showVal val="1"/>
            </c:dLbl>
            <c:dLbl>
              <c:idx val="1"/>
              <c:layout>
                <c:manualLayout>
                  <c:x val="8.3333333333333228E-3"/>
                  <c:y val="-3.7037037037037056E-2"/>
                </c:manualLayout>
              </c:layout>
              <c:showVal val="1"/>
            </c:dLbl>
            <c:dLbl>
              <c:idx val="2"/>
              <c:layout>
                <c:manualLayout>
                  <c:x val="8.3333333333333367E-3"/>
                  <c:y val="-2.3148148148148064E-2"/>
                </c:manualLayout>
              </c:layout>
              <c:showVal val="1"/>
            </c:dLbl>
            <c:showVal val="1"/>
          </c:dLbls>
          <c:cat>
            <c:strRef>
              <c:f>Sayfa9!$B$2:$D$2</c:f>
              <c:strCache>
                <c:ptCount val="3"/>
                <c:pt idx="0">
                  <c:v>Yeterlidir</c:v>
                </c:pt>
                <c:pt idx="1">
                  <c:v>Kısmen yeterlidir</c:v>
                </c:pt>
                <c:pt idx="2">
                  <c:v>Yetersizdir</c:v>
                </c:pt>
              </c:strCache>
            </c:strRef>
          </c:cat>
          <c:val>
            <c:numRef>
              <c:f>Sayfa9!$B$3:$D$3</c:f>
              <c:numCache>
                <c:formatCode>0%</c:formatCode>
                <c:ptCount val="3"/>
                <c:pt idx="0">
                  <c:v>0.46</c:v>
                </c:pt>
                <c:pt idx="1">
                  <c:v>0.45</c:v>
                </c:pt>
                <c:pt idx="2">
                  <c:v>9.0000000000000024E-2</c:v>
                </c:pt>
              </c:numCache>
            </c:numRef>
          </c:val>
        </c:ser>
        <c:ser>
          <c:idx val="1"/>
          <c:order val="1"/>
          <c:tx>
            <c:strRef>
              <c:f>Sayfa9!$A$4</c:f>
              <c:strCache>
                <c:ptCount val="1"/>
                <c:pt idx="0">
                  <c:v>Erkek</c:v>
                </c:pt>
              </c:strCache>
            </c:strRef>
          </c:tx>
          <c:spPr>
            <a:solidFill>
              <a:srgbClr val="00B0F0"/>
            </a:solidFill>
          </c:spPr>
          <c:dLbls>
            <c:dLbl>
              <c:idx val="0"/>
              <c:layout>
                <c:manualLayout>
                  <c:x val="1.1111111111111125E-2"/>
                  <c:y val="-2.7777777777778064E-2"/>
                </c:manualLayout>
              </c:layout>
              <c:showVal val="1"/>
            </c:dLbl>
            <c:dLbl>
              <c:idx val="1"/>
              <c:layout>
                <c:manualLayout>
                  <c:x val="1.6666666666666701E-2"/>
                  <c:y val="-3.7037037037037056E-2"/>
                </c:manualLayout>
              </c:layout>
              <c:showVal val="1"/>
            </c:dLbl>
            <c:dLbl>
              <c:idx val="2"/>
              <c:layout>
                <c:manualLayout>
                  <c:x val="1.6666666666666781E-2"/>
                  <c:y val="-2.7777777777778064E-2"/>
                </c:manualLayout>
              </c:layout>
              <c:showVal val="1"/>
            </c:dLbl>
            <c:showVal val="1"/>
          </c:dLbls>
          <c:cat>
            <c:strRef>
              <c:f>Sayfa9!$B$2:$D$2</c:f>
              <c:strCache>
                <c:ptCount val="3"/>
                <c:pt idx="0">
                  <c:v>Yeterlidir</c:v>
                </c:pt>
                <c:pt idx="1">
                  <c:v>Kısmen yeterlidir</c:v>
                </c:pt>
                <c:pt idx="2">
                  <c:v>Yetersizdir</c:v>
                </c:pt>
              </c:strCache>
            </c:strRef>
          </c:cat>
          <c:val>
            <c:numRef>
              <c:f>Sayfa9!$B$4:$D$4</c:f>
              <c:numCache>
                <c:formatCode>0%</c:formatCode>
                <c:ptCount val="3"/>
                <c:pt idx="0">
                  <c:v>0.5</c:v>
                </c:pt>
                <c:pt idx="1">
                  <c:v>0.42000000000000032</c:v>
                </c:pt>
                <c:pt idx="2">
                  <c:v>8.0000000000000043E-2</c:v>
                </c:pt>
              </c:numCache>
            </c:numRef>
          </c:val>
        </c:ser>
        <c:dLbls>
          <c:showVal val="1"/>
        </c:dLbls>
        <c:shape val="cylinder"/>
        <c:axId val="38164352"/>
        <c:axId val="38165888"/>
        <c:axId val="0"/>
      </c:bar3DChart>
      <c:catAx>
        <c:axId val="38164352"/>
        <c:scaling>
          <c:orientation val="minMax"/>
        </c:scaling>
        <c:axPos val="b"/>
        <c:majorTickMark val="none"/>
        <c:tickLblPos val="nextTo"/>
        <c:crossAx val="38165888"/>
        <c:crosses val="autoZero"/>
        <c:auto val="1"/>
        <c:lblAlgn val="ctr"/>
        <c:lblOffset val="100"/>
      </c:catAx>
      <c:valAx>
        <c:axId val="38165888"/>
        <c:scaling>
          <c:orientation val="minMax"/>
        </c:scaling>
        <c:delete val="1"/>
        <c:axPos val="l"/>
        <c:numFmt formatCode="0%" sourceLinked="1"/>
        <c:tickLblPos val="none"/>
        <c:crossAx val="38164352"/>
        <c:crosses val="autoZero"/>
        <c:crossBetween val="between"/>
      </c:valAx>
    </c:plotArea>
    <c:legend>
      <c:legendPos val="t"/>
    </c:legend>
    <c:plotVisOnly val="1"/>
  </c:chart>
  <c:externalData r:id="rId1"/>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tr-TR"/>
  <c:chart>
    <c:autoTitleDeleted val="1"/>
    <c:view3D>
      <c:rotX val="30"/>
      <c:perspective val="30"/>
    </c:view3D>
    <c:plotArea>
      <c:layout>
        <c:manualLayout>
          <c:layoutTarget val="inner"/>
          <c:xMode val="edge"/>
          <c:yMode val="edge"/>
          <c:x val="4.5769220086657049E-2"/>
          <c:y val="8.0290245528274684E-2"/>
          <c:w val="0.82147602561803745"/>
          <c:h val="0.79064946889959131"/>
        </c:manualLayout>
      </c:layout>
      <c:pie3DChart>
        <c:varyColors val="1"/>
        <c:ser>
          <c:idx val="0"/>
          <c:order val="0"/>
          <c:explosion val="25"/>
          <c:dPt>
            <c:idx val="0"/>
            <c:explosion val="0"/>
            <c:spPr>
              <a:solidFill>
                <a:schemeClr val="accent6">
                  <a:lumMod val="75000"/>
                </a:schemeClr>
              </a:solidFill>
            </c:spPr>
          </c:dPt>
          <c:dPt>
            <c:idx val="1"/>
            <c:spPr>
              <a:solidFill>
                <a:schemeClr val="tx2">
                  <a:lumMod val="60000"/>
                  <a:lumOff val="40000"/>
                </a:schemeClr>
              </a:solidFill>
            </c:spPr>
          </c:dPt>
          <c:dPt>
            <c:idx val="2"/>
            <c:explosion val="7"/>
            <c:spPr>
              <a:solidFill>
                <a:srgbClr val="FFFF00"/>
              </a:solidFill>
            </c:spPr>
          </c:dPt>
          <c:dLbls>
            <c:dLbl>
              <c:idx val="0"/>
              <c:layout>
                <c:manualLayout>
                  <c:x val="-0.17573917322834645"/>
                  <c:y val="6.7156240886555862E-2"/>
                </c:manualLayout>
              </c:layout>
              <c:showCatName val="1"/>
              <c:showPercent val="1"/>
            </c:dLbl>
            <c:dLbl>
              <c:idx val="1"/>
              <c:layout>
                <c:manualLayout>
                  <c:x val="0.12256091426071752"/>
                  <c:y val="-0.34185185185185446"/>
                </c:manualLayout>
              </c:layout>
              <c:showCatName val="1"/>
              <c:showPercent val="1"/>
            </c:dLbl>
            <c:dLbl>
              <c:idx val="2"/>
              <c:layout>
                <c:manualLayout>
                  <c:x val="0.14131900699912622"/>
                  <c:y val="0.11118693496646252"/>
                </c:manualLayout>
              </c:layout>
              <c:showCatName val="1"/>
              <c:showPercent val="1"/>
            </c:dLbl>
            <c:showCatName val="1"/>
            <c:showPercent val="1"/>
            <c:showLeaderLines val="1"/>
          </c:dLbls>
          <c:cat>
            <c:strRef>
              <c:f>Sayfa12!$E$3:$G$3</c:f>
              <c:strCache>
                <c:ptCount val="3"/>
                <c:pt idx="0">
                  <c:v>Azaldı</c:v>
                </c:pt>
                <c:pt idx="1">
                  <c:v>Değişmedi</c:v>
                </c:pt>
                <c:pt idx="2">
                  <c:v>Arttı</c:v>
                </c:pt>
              </c:strCache>
            </c:strRef>
          </c:cat>
          <c:val>
            <c:numRef>
              <c:f>Sayfa12!$E$4:$G$4</c:f>
              <c:numCache>
                <c:formatCode>0%</c:formatCode>
                <c:ptCount val="3"/>
                <c:pt idx="0">
                  <c:v>0.28000000000000008</c:v>
                </c:pt>
                <c:pt idx="1">
                  <c:v>0.5</c:v>
                </c:pt>
                <c:pt idx="2">
                  <c:v>0.22</c:v>
                </c:pt>
              </c:numCache>
            </c:numRef>
          </c:val>
        </c:ser>
        <c:dLbls>
          <c:showCatName val="1"/>
          <c:showPercent val="1"/>
        </c:dLbls>
      </c:pie3DChart>
    </c:plotArea>
    <c:plotVisOnly val="1"/>
  </c:chart>
  <c:externalData r:id="rId1"/>
</c:chartSpace>
</file>

<file path=ppt/charts/chart19.xml><?xml version="1.0" encoding="utf-8"?>
<c:chartSpace xmlns:c="http://schemas.openxmlformats.org/drawingml/2006/chart" xmlns:a="http://schemas.openxmlformats.org/drawingml/2006/main" xmlns:r="http://schemas.openxmlformats.org/officeDocument/2006/relationships">
  <c:date1904 val="1"/>
  <c:lang val="tr-TR"/>
  <c:chart>
    <c:autoTitleDeleted val="1"/>
    <c:view3D>
      <c:rAngAx val="1"/>
    </c:view3D>
    <c:plotArea>
      <c:layout/>
      <c:bar3DChart>
        <c:barDir val="col"/>
        <c:grouping val="clustered"/>
        <c:ser>
          <c:idx val="0"/>
          <c:order val="0"/>
          <c:tx>
            <c:strRef>
              <c:f>Sayfa10!$A$3</c:f>
              <c:strCache>
                <c:ptCount val="1"/>
                <c:pt idx="0">
                  <c:v>Kız</c:v>
                </c:pt>
              </c:strCache>
            </c:strRef>
          </c:tx>
          <c:spPr>
            <a:solidFill>
              <a:srgbClr val="FF0000"/>
            </a:solidFill>
          </c:spPr>
          <c:dLbls>
            <c:dLbl>
              <c:idx val="0"/>
              <c:layout>
                <c:manualLayout>
                  <c:x val="8.3333333333333367E-3"/>
                  <c:y val="-3.7037037037037056E-2"/>
                </c:manualLayout>
              </c:layout>
              <c:showVal val="1"/>
            </c:dLbl>
            <c:dLbl>
              <c:idx val="1"/>
              <c:layout>
                <c:manualLayout>
                  <c:x val="1.1110892388451445E-2"/>
                  <c:y val="-3.2407407407407614E-2"/>
                </c:manualLayout>
              </c:layout>
              <c:showVal val="1"/>
            </c:dLbl>
            <c:dLbl>
              <c:idx val="2"/>
              <c:layout>
                <c:manualLayout>
                  <c:x val="8.3333333333333367E-3"/>
                  <c:y val="-2.7777777777778064E-2"/>
                </c:manualLayout>
              </c:layout>
              <c:showVal val="1"/>
            </c:dLbl>
            <c:showVal val="1"/>
          </c:dLbls>
          <c:cat>
            <c:strRef>
              <c:f>Sayfa10!$B$2:$D$2</c:f>
              <c:strCache>
                <c:ptCount val="3"/>
                <c:pt idx="0">
                  <c:v>Azaldı</c:v>
                </c:pt>
                <c:pt idx="1">
                  <c:v>Değişmedi</c:v>
                </c:pt>
                <c:pt idx="2">
                  <c:v>Arttı</c:v>
                </c:pt>
              </c:strCache>
            </c:strRef>
          </c:cat>
          <c:val>
            <c:numRef>
              <c:f>Sayfa10!$B$3:$D$3</c:f>
              <c:numCache>
                <c:formatCode>0%</c:formatCode>
                <c:ptCount val="3"/>
                <c:pt idx="0">
                  <c:v>0.30000000000000032</c:v>
                </c:pt>
                <c:pt idx="1">
                  <c:v>0.52</c:v>
                </c:pt>
                <c:pt idx="2">
                  <c:v>0.18000000000000024</c:v>
                </c:pt>
              </c:numCache>
            </c:numRef>
          </c:val>
        </c:ser>
        <c:ser>
          <c:idx val="1"/>
          <c:order val="1"/>
          <c:tx>
            <c:strRef>
              <c:f>Sayfa10!$A$4</c:f>
              <c:strCache>
                <c:ptCount val="1"/>
                <c:pt idx="0">
                  <c:v>Erkek</c:v>
                </c:pt>
              </c:strCache>
            </c:strRef>
          </c:tx>
          <c:spPr>
            <a:solidFill>
              <a:srgbClr val="00B0F0"/>
            </a:solidFill>
          </c:spPr>
          <c:dLbls>
            <c:dLbl>
              <c:idx val="0"/>
              <c:layout>
                <c:manualLayout>
                  <c:x val="1.3888888888888987E-2"/>
                  <c:y val="-3.2407407407407648E-2"/>
                </c:manualLayout>
              </c:layout>
              <c:showVal val="1"/>
            </c:dLbl>
            <c:dLbl>
              <c:idx val="1"/>
              <c:layout>
                <c:manualLayout>
                  <c:x val="1.6666666666666701E-2"/>
                  <c:y val="-4.1666666666666664E-2"/>
                </c:manualLayout>
              </c:layout>
              <c:showVal val="1"/>
            </c:dLbl>
            <c:dLbl>
              <c:idx val="2"/>
              <c:layout>
                <c:manualLayout>
                  <c:x val="1.3888888888888987E-2"/>
                  <c:y val="-3.7037037037037056E-2"/>
                </c:manualLayout>
              </c:layout>
              <c:showVal val="1"/>
            </c:dLbl>
            <c:showVal val="1"/>
          </c:dLbls>
          <c:cat>
            <c:strRef>
              <c:f>Sayfa10!$B$2:$D$2</c:f>
              <c:strCache>
                <c:ptCount val="3"/>
                <c:pt idx="0">
                  <c:v>Azaldı</c:v>
                </c:pt>
                <c:pt idx="1">
                  <c:v>Değişmedi</c:v>
                </c:pt>
                <c:pt idx="2">
                  <c:v>Arttı</c:v>
                </c:pt>
              </c:strCache>
            </c:strRef>
          </c:cat>
          <c:val>
            <c:numRef>
              <c:f>Sayfa10!$B$4:$D$4</c:f>
              <c:numCache>
                <c:formatCode>0%</c:formatCode>
                <c:ptCount val="3"/>
                <c:pt idx="0">
                  <c:v>0.26</c:v>
                </c:pt>
                <c:pt idx="1">
                  <c:v>0.48000000000000032</c:v>
                </c:pt>
                <c:pt idx="2">
                  <c:v>0.26</c:v>
                </c:pt>
              </c:numCache>
            </c:numRef>
          </c:val>
        </c:ser>
        <c:dLbls>
          <c:showVal val="1"/>
        </c:dLbls>
        <c:shape val="cylinder"/>
        <c:axId val="38301696"/>
        <c:axId val="38303232"/>
        <c:axId val="0"/>
      </c:bar3DChart>
      <c:catAx>
        <c:axId val="38301696"/>
        <c:scaling>
          <c:orientation val="minMax"/>
        </c:scaling>
        <c:axPos val="b"/>
        <c:majorTickMark val="none"/>
        <c:tickLblPos val="nextTo"/>
        <c:crossAx val="38303232"/>
        <c:crosses val="autoZero"/>
        <c:auto val="1"/>
        <c:lblAlgn val="ctr"/>
        <c:lblOffset val="100"/>
      </c:catAx>
      <c:valAx>
        <c:axId val="38303232"/>
        <c:scaling>
          <c:orientation val="minMax"/>
        </c:scaling>
        <c:delete val="1"/>
        <c:axPos val="l"/>
        <c:numFmt formatCode="0%" sourceLinked="1"/>
        <c:tickLblPos val="none"/>
        <c:crossAx val="38301696"/>
        <c:crosses val="autoZero"/>
        <c:crossBetween val="between"/>
      </c:valAx>
    </c:plotArea>
    <c:legend>
      <c:legendPos val="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tr-TR"/>
  <c:chart>
    <c:autoTitleDeleted val="1"/>
    <c:view3D>
      <c:rAngAx val="1"/>
    </c:view3D>
    <c:plotArea>
      <c:layout/>
      <c:bar3DChart>
        <c:barDir val="col"/>
        <c:grouping val="clustered"/>
        <c:ser>
          <c:idx val="0"/>
          <c:order val="0"/>
          <c:tx>
            <c:strRef>
              <c:f>Sayfa1!$B$2</c:f>
              <c:strCache>
                <c:ptCount val="1"/>
                <c:pt idx="0">
                  <c:v>Kız</c:v>
                </c:pt>
              </c:strCache>
            </c:strRef>
          </c:tx>
          <c:spPr>
            <a:solidFill>
              <a:srgbClr val="FF0000"/>
            </a:solidFill>
          </c:spPr>
          <c:cat>
            <c:strRef>
              <c:f>Sayfa1!$C$1:$H$1</c:f>
              <c:strCache>
                <c:ptCount val="6"/>
                <c:pt idx="0">
                  <c:v>Büyükşehir</c:v>
                </c:pt>
                <c:pt idx="1">
                  <c:v>İl</c:v>
                </c:pt>
                <c:pt idx="2">
                  <c:v>İlçe</c:v>
                </c:pt>
                <c:pt idx="3">
                  <c:v>Kasaba</c:v>
                </c:pt>
                <c:pt idx="4">
                  <c:v>Köy</c:v>
                </c:pt>
                <c:pt idx="5">
                  <c:v>Mezra</c:v>
                </c:pt>
              </c:strCache>
            </c:strRef>
          </c:cat>
          <c:val>
            <c:numRef>
              <c:f>Sayfa1!$C$2:$H$2</c:f>
              <c:numCache>
                <c:formatCode>0%</c:formatCode>
                <c:ptCount val="6"/>
                <c:pt idx="0">
                  <c:v>0.29000000000000031</c:v>
                </c:pt>
                <c:pt idx="1">
                  <c:v>0.17</c:v>
                </c:pt>
                <c:pt idx="2">
                  <c:v>0.29000000000000031</c:v>
                </c:pt>
                <c:pt idx="3">
                  <c:v>4.0000000000000022E-2</c:v>
                </c:pt>
                <c:pt idx="4">
                  <c:v>0.2</c:v>
                </c:pt>
                <c:pt idx="5">
                  <c:v>1.0000000000000005E-2</c:v>
                </c:pt>
              </c:numCache>
            </c:numRef>
          </c:val>
        </c:ser>
        <c:ser>
          <c:idx val="1"/>
          <c:order val="1"/>
          <c:tx>
            <c:strRef>
              <c:f>Sayfa1!$B$3</c:f>
              <c:strCache>
                <c:ptCount val="1"/>
                <c:pt idx="0">
                  <c:v>Erkek</c:v>
                </c:pt>
              </c:strCache>
            </c:strRef>
          </c:tx>
          <c:spPr>
            <a:solidFill>
              <a:srgbClr val="00B0F0"/>
            </a:solidFill>
          </c:spPr>
          <c:dLbls>
            <c:dLbl>
              <c:idx val="0"/>
              <c:layout>
                <c:manualLayout>
                  <c:x val="3.0555555555555582E-2"/>
                  <c:y val="0"/>
                </c:manualLayout>
              </c:layout>
              <c:showVal val="1"/>
            </c:dLbl>
            <c:dLbl>
              <c:idx val="1"/>
              <c:layout>
                <c:manualLayout>
                  <c:x val="2.2222222222222251E-2"/>
                  <c:y val="-1.8518518518518583E-2"/>
                </c:manualLayout>
              </c:layout>
              <c:showVal val="1"/>
            </c:dLbl>
            <c:dLbl>
              <c:idx val="2"/>
              <c:layout>
                <c:manualLayout>
                  <c:x val="1.6666666666666701E-2"/>
                  <c:y val="0"/>
                </c:manualLayout>
              </c:layout>
              <c:showVal val="1"/>
            </c:dLbl>
            <c:dLbl>
              <c:idx val="3"/>
              <c:layout>
                <c:manualLayout>
                  <c:x val="1.3888888888888994E-2"/>
                  <c:y val="-4.6296296296296606E-3"/>
                </c:manualLayout>
              </c:layout>
              <c:showVal val="1"/>
            </c:dLbl>
            <c:dLbl>
              <c:idx val="4"/>
              <c:layout>
                <c:manualLayout>
                  <c:x val="1.9444444444444545E-2"/>
                  <c:y val="0"/>
                </c:manualLayout>
              </c:layout>
              <c:showVal val="1"/>
            </c:dLbl>
            <c:showVal val="1"/>
          </c:dLbls>
          <c:cat>
            <c:strRef>
              <c:f>Sayfa1!$C$1:$H$1</c:f>
              <c:strCache>
                <c:ptCount val="6"/>
                <c:pt idx="0">
                  <c:v>Büyükşehir</c:v>
                </c:pt>
                <c:pt idx="1">
                  <c:v>İl</c:v>
                </c:pt>
                <c:pt idx="2">
                  <c:v>İlçe</c:v>
                </c:pt>
                <c:pt idx="3">
                  <c:v>Kasaba</c:v>
                </c:pt>
                <c:pt idx="4">
                  <c:v>Köy</c:v>
                </c:pt>
                <c:pt idx="5">
                  <c:v>Mezra</c:v>
                </c:pt>
              </c:strCache>
            </c:strRef>
          </c:cat>
          <c:val>
            <c:numRef>
              <c:f>Sayfa1!$C$3:$H$3</c:f>
              <c:numCache>
                <c:formatCode>0%</c:formatCode>
                <c:ptCount val="6"/>
                <c:pt idx="0">
                  <c:v>0.29000000000000031</c:v>
                </c:pt>
                <c:pt idx="1">
                  <c:v>0.16</c:v>
                </c:pt>
                <c:pt idx="2">
                  <c:v>0.29000000000000031</c:v>
                </c:pt>
                <c:pt idx="3">
                  <c:v>4.0000000000000022E-2</c:v>
                </c:pt>
                <c:pt idx="4">
                  <c:v>0.21000000000000021</c:v>
                </c:pt>
                <c:pt idx="5">
                  <c:v>1.0000000000000005E-2</c:v>
                </c:pt>
              </c:numCache>
            </c:numRef>
          </c:val>
        </c:ser>
        <c:dLbls>
          <c:showVal val="1"/>
        </c:dLbls>
        <c:shape val="box"/>
        <c:axId val="37555200"/>
        <c:axId val="37561088"/>
        <c:axId val="0"/>
      </c:bar3DChart>
      <c:catAx>
        <c:axId val="37555200"/>
        <c:scaling>
          <c:orientation val="minMax"/>
        </c:scaling>
        <c:axPos val="b"/>
        <c:majorTickMark val="none"/>
        <c:tickLblPos val="nextTo"/>
        <c:crossAx val="37561088"/>
        <c:crosses val="autoZero"/>
        <c:auto val="1"/>
        <c:lblAlgn val="ctr"/>
        <c:lblOffset val="100"/>
      </c:catAx>
      <c:valAx>
        <c:axId val="37561088"/>
        <c:scaling>
          <c:orientation val="minMax"/>
        </c:scaling>
        <c:delete val="1"/>
        <c:axPos val="l"/>
        <c:numFmt formatCode="0%" sourceLinked="1"/>
        <c:majorTickMark val="none"/>
        <c:tickLblPos val="none"/>
        <c:crossAx val="37555200"/>
        <c:crosses val="autoZero"/>
        <c:crossBetween val="between"/>
      </c:valAx>
    </c:plotArea>
    <c:legend>
      <c:legendPos val="t"/>
      <c:layout/>
    </c:legend>
    <c:plotVisOnly val="1"/>
  </c:chart>
  <c:externalData r:id="rId1"/>
</c:chartSpace>
</file>

<file path=ppt/charts/chart20.xml><?xml version="1.0" encoding="utf-8"?>
<c:chartSpace xmlns:c="http://schemas.openxmlformats.org/drawingml/2006/chart" xmlns:a="http://schemas.openxmlformats.org/drawingml/2006/main" xmlns:r="http://schemas.openxmlformats.org/officeDocument/2006/relationships">
  <c:date1904 val="1"/>
  <c:lang val="tr-TR"/>
  <c:chart>
    <c:autoTitleDeleted val="1"/>
    <c:view3D>
      <c:rAngAx val="1"/>
    </c:view3D>
    <c:plotArea>
      <c:layout/>
      <c:bar3DChart>
        <c:barDir val="col"/>
        <c:grouping val="clustered"/>
        <c:ser>
          <c:idx val="0"/>
          <c:order val="0"/>
          <c:dPt>
            <c:idx val="0"/>
            <c:spPr>
              <a:solidFill>
                <a:srgbClr val="FFFF00"/>
              </a:solidFill>
            </c:spPr>
          </c:dPt>
          <c:dPt>
            <c:idx val="1"/>
            <c:spPr>
              <a:solidFill>
                <a:srgbClr val="00B050"/>
              </a:solidFill>
            </c:spPr>
          </c:dPt>
          <c:dPt>
            <c:idx val="2"/>
            <c:spPr>
              <a:solidFill>
                <a:srgbClr val="FF0066"/>
              </a:solidFill>
            </c:spPr>
          </c:dPt>
          <c:dLbls>
            <c:dLbl>
              <c:idx val="0"/>
              <c:layout>
                <c:manualLayout>
                  <c:x val="1.388888888888903E-2"/>
                  <c:y val="-3.7037037037037056E-2"/>
                </c:manualLayout>
              </c:layout>
              <c:showVal val="1"/>
            </c:dLbl>
            <c:dLbl>
              <c:idx val="1"/>
              <c:layout>
                <c:manualLayout>
                  <c:x val="1.6666666666666701E-2"/>
                  <c:y val="-3.7037037037037056E-2"/>
                </c:manualLayout>
              </c:layout>
              <c:showVal val="1"/>
            </c:dLbl>
            <c:dLbl>
              <c:idx val="2"/>
              <c:layout>
                <c:manualLayout>
                  <c:x val="1.388888888888903E-2"/>
                  <c:y val="-4.6296296296296523E-2"/>
                </c:manualLayout>
              </c:layout>
              <c:showVal val="1"/>
            </c:dLbl>
            <c:showVal val="1"/>
          </c:dLbls>
          <c:cat>
            <c:strRef>
              <c:f>Sayfa13!$E$4:$G$4</c:f>
              <c:strCache>
                <c:ptCount val="3"/>
                <c:pt idx="0">
                  <c:v>Düşük</c:v>
                </c:pt>
                <c:pt idx="1">
                  <c:v>Orta</c:v>
                </c:pt>
                <c:pt idx="2">
                  <c:v>Yüksek</c:v>
                </c:pt>
              </c:strCache>
            </c:strRef>
          </c:cat>
          <c:val>
            <c:numRef>
              <c:f>Sayfa13!$E$5:$G$5</c:f>
              <c:numCache>
                <c:formatCode>0%</c:formatCode>
                <c:ptCount val="3"/>
                <c:pt idx="0">
                  <c:v>0.11</c:v>
                </c:pt>
                <c:pt idx="1">
                  <c:v>0.59</c:v>
                </c:pt>
                <c:pt idx="2">
                  <c:v>0.30000000000000032</c:v>
                </c:pt>
              </c:numCache>
            </c:numRef>
          </c:val>
        </c:ser>
        <c:dLbls>
          <c:showVal val="1"/>
        </c:dLbls>
        <c:shape val="box"/>
        <c:axId val="38333440"/>
        <c:axId val="38339328"/>
        <c:axId val="0"/>
      </c:bar3DChart>
      <c:catAx>
        <c:axId val="38333440"/>
        <c:scaling>
          <c:orientation val="minMax"/>
        </c:scaling>
        <c:axPos val="b"/>
        <c:majorTickMark val="none"/>
        <c:tickLblPos val="nextTo"/>
        <c:crossAx val="38339328"/>
        <c:crosses val="autoZero"/>
        <c:auto val="1"/>
        <c:lblAlgn val="ctr"/>
        <c:lblOffset val="100"/>
      </c:catAx>
      <c:valAx>
        <c:axId val="38339328"/>
        <c:scaling>
          <c:orientation val="minMax"/>
        </c:scaling>
        <c:delete val="1"/>
        <c:axPos val="l"/>
        <c:numFmt formatCode="0%" sourceLinked="1"/>
        <c:tickLblPos val="none"/>
        <c:crossAx val="38333440"/>
        <c:crosses val="autoZero"/>
        <c:crossBetween val="between"/>
      </c:valAx>
    </c:plotArea>
    <c:plotVisOnly val="1"/>
  </c:chart>
  <c:externalData r:id="rId1"/>
</c:chartSpace>
</file>

<file path=ppt/charts/chart21.xml><?xml version="1.0" encoding="utf-8"?>
<c:chartSpace xmlns:c="http://schemas.openxmlformats.org/drawingml/2006/chart" xmlns:a="http://schemas.openxmlformats.org/drawingml/2006/main" xmlns:r="http://schemas.openxmlformats.org/officeDocument/2006/relationships">
  <c:date1904 val="1"/>
  <c:lang val="tr-TR"/>
  <c:chart>
    <c:autoTitleDeleted val="1"/>
    <c:view3D>
      <c:rAngAx val="1"/>
    </c:view3D>
    <c:plotArea>
      <c:layout/>
      <c:bar3DChart>
        <c:barDir val="col"/>
        <c:grouping val="clustered"/>
        <c:ser>
          <c:idx val="0"/>
          <c:order val="0"/>
          <c:tx>
            <c:strRef>
              <c:f>Sayfa11!$B$3</c:f>
              <c:strCache>
                <c:ptCount val="1"/>
                <c:pt idx="0">
                  <c:v>Kız</c:v>
                </c:pt>
              </c:strCache>
            </c:strRef>
          </c:tx>
          <c:spPr>
            <a:solidFill>
              <a:srgbClr val="FF0000"/>
            </a:solidFill>
          </c:spPr>
          <c:dLbls>
            <c:dLbl>
              <c:idx val="0"/>
              <c:layout>
                <c:manualLayout>
                  <c:x val="1.6666666666666701E-2"/>
                  <c:y val="-4.1666666666666761E-2"/>
                </c:manualLayout>
              </c:layout>
              <c:showVal val="1"/>
            </c:dLbl>
            <c:dLbl>
              <c:idx val="1"/>
              <c:layout>
                <c:manualLayout>
                  <c:x val="8.3333333333333228E-3"/>
                  <c:y val="-3.7037037037037056E-2"/>
                </c:manualLayout>
              </c:layout>
              <c:showVal val="1"/>
            </c:dLbl>
            <c:dLbl>
              <c:idx val="2"/>
              <c:layout>
                <c:manualLayout>
                  <c:x val="1.3888888888888987E-2"/>
                  <c:y val="-4.1666666666666664E-2"/>
                </c:manualLayout>
              </c:layout>
              <c:showVal val="1"/>
            </c:dLbl>
            <c:showVal val="1"/>
          </c:dLbls>
          <c:cat>
            <c:strRef>
              <c:f>Sayfa11!$C$2:$E$2</c:f>
              <c:strCache>
                <c:ptCount val="3"/>
                <c:pt idx="0">
                  <c:v>Düşük</c:v>
                </c:pt>
                <c:pt idx="1">
                  <c:v>Orta</c:v>
                </c:pt>
                <c:pt idx="2">
                  <c:v>Yüksek</c:v>
                </c:pt>
              </c:strCache>
            </c:strRef>
          </c:cat>
          <c:val>
            <c:numRef>
              <c:f>Sayfa11!$C$3:$E$3</c:f>
              <c:numCache>
                <c:formatCode>0%</c:formatCode>
                <c:ptCount val="3"/>
                <c:pt idx="0">
                  <c:v>8.0000000000000043E-2</c:v>
                </c:pt>
                <c:pt idx="1">
                  <c:v>0.54</c:v>
                </c:pt>
                <c:pt idx="2">
                  <c:v>0.38000000000000139</c:v>
                </c:pt>
              </c:numCache>
            </c:numRef>
          </c:val>
        </c:ser>
        <c:ser>
          <c:idx val="1"/>
          <c:order val="1"/>
          <c:tx>
            <c:strRef>
              <c:f>Sayfa11!$B$4</c:f>
              <c:strCache>
                <c:ptCount val="1"/>
                <c:pt idx="0">
                  <c:v>Erkek</c:v>
                </c:pt>
              </c:strCache>
            </c:strRef>
          </c:tx>
          <c:spPr>
            <a:solidFill>
              <a:srgbClr val="00B0F0"/>
            </a:solidFill>
          </c:spPr>
          <c:dLbls>
            <c:dLbl>
              <c:idx val="0"/>
              <c:layout>
                <c:manualLayout>
                  <c:x val="1.3888888888888987E-2"/>
                  <c:y val="-3.2407407407407648E-2"/>
                </c:manualLayout>
              </c:layout>
              <c:showVal val="1"/>
            </c:dLbl>
            <c:dLbl>
              <c:idx val="1"/>
              <c:layout>
                <c:manualLayout>
                  <c:x val="1.1111111111111125E-2"/>
                  <c:y val="-3.2407407407407648E-2"/>
                </c:manualLayout>
              </c:layout>
              <c:showVal val="1"/>
            </c:dLbl>
            <c:dLbl>
              <c:idx val="2"/>
              <c:layout>
                <c:manualLayout>
                  <c:x val="1.9444444444444445E-2"/>
                  <c:y val="-3.2407407407407648E-2"/>
                </c:manualLayout>
              </c:layout>
              <c:showVal val="1"/>
            </c:dLbl>
            <c:showVal val="1"/>
          </c:dLbls>
          <c:cat>
            <c:strRef>
              <c:f>Sayfa11!$C$2:$E$2</c:f>
              <c:strCache>
                <c:ptCount val="3"/>
                <c:pt idx="0">
                  <c:v>Düşük</c:v>
                </c:pt>
                <c:pt idx="1">
                  <c:v>Orta</c:v>
                </c:pt>
                <c:pt idx="2">
                  <c:v>Yüksek</c:v>
                </c:pt>
              </c:strCache>
            </c:strRef>
          </c:cat>
          <c:val>
            <c:numRef>
              <c:f>Sayfa11!$C$4:$E$4</c:f>
              <c:numCache>
                <c:formatCode>0%</c:formatCode>
                <c:ptCount val="3"/>
                <c:pt idx="0">
                  <c:v>0.14000000000000001</c:v>
                </c:pt>
                <c:pt idx="1">
                  <c:v>0.63000000000000278</c:v>
                </c:pt>
                <c:pt idx="2">
                  <c:v>0.23</c:v>
                </c:pt>
              </c:numCache>
            </c:numRef>
          </c:val>
        </c:ser>
        <c:dLbls>
          <c:showVal val="1"/>
        </c:dLbls>
        <c:shape val="cylinder"/>
        <c:axId val="38389248"/>
        <c:axId val="38390784"/>
        <c:axId val="0"/>
      </c:bar3DChart>
      <c:catAx>
        <c:axId val="38389248"/>
        <c:scaling>
          <c:orientation val="minMax"/>
        </c:scaling>
        <c:axPos val="b"/>
        <c:majorTickMark val="none"/>
        <c:tickLblPos val="nextTo"/>
        <c:crossAx val="38390784"/>
        <c:crosses val="autoZero"/>
        <c:auto val="1"/>
        <c:lblAlgn val="ctr"/>
        <c:lblOffset val="100"/>
      </c:catAx>
      <c:valAx>
        <c:axId val="38390784"/>
        <c:scaling>
          <c:orientation val="minMax"/>
        </c:scaling>
        <c:delete val="1"/>
        <c:axPos val="l"/>
        <c:numFmt formatCode="0%" sourceLinked="1"/>
        <c:tickLblPos val="none"/>
        <c:crossAx val="38389248"/>
        <c:crosses val="autoZero"/>
        <c:crossBetween val="between"/>
      </c:valAx>
    </c:plotArea>
    <c:legend>
      <c:legendPos val="t"/>
    </c:legend>
    <c:plotVisOnly val="1"/>
  </c:chart>
  <c:externalData r:id="rId1"/>
</c:chartSpace>
</file>

<file path=ppt/charts/chart22.xml><?xml version="1.0" encoding="utf-8"?>
<c:chartSpace xmlns:c="http://schemas.openxmlformats.org/drawingml/2006/chart" xmlns:a="http://schemas.openxmlformats.org/drawingml/2006/main" xmlns:r="http://schemas.openxmlformats.org/officeDocument/2006/relationships">
  <c:date1904 val="1"/>
  <c:lang val="tr-TR"/>
  <c:chart>
    <c:autoTitleDeleted val="1"/>
    <c:view3D>
      <c:rAngAx val="1"/>
    </c:view3D>
    <c:plotArea>
      <c:layout>
        <c:manualLayout>
          <c:layoutTarget val="inner"/>
          <c:xMode val="edge"/>
          <c:yMode val="edge"/>
          <c:x val="7.4443235873504404E-2"/>
          <c:y val="4.6622465228731216E-2"/>
          <c:w val="0.8831175449412948"/>
          <c:h val="0.74567475306976494"/>
        </c:manualLayout>
      </c:layout>
      <c:bar3DChart>
        <c:barDir val="col"/>
        <c:grouping val="clustered"/>
        <c:ser>
          <c:idx val="0"/>
          <c:order val="0"/>
          <c:dPt>
            <c:idx val="0"/>
            <c:spPr>
              <a:solidFill>
                <a:srgbClr val="FF0000"/>
              </a:solidFill>
            </c:spPr>
          </c:dPt>
          <c:dPt>
            <c:idx val="1"/>
            <c:spPr>
              <a:solidFill>
                <a:srgbClr val="FFC000"/>
              </a:solidFill>
            </c:spPr>
          </c:dPt>
          <c:dPt>
            <c:idx val="2"/>
            <c:spPr>
              <a:solidFill>
                <a:srgbClr val="00B050"/>
              </a:solidFill>
            </c:spPr>
          </c:dPt>
          <c:dPt>
            <c:idx val="3"/>
            <c:spPr>
              <a:solidFill>
                <a:schemeClr val="accent5">
                  <a:lumMod val="75000"/>
                </a:schemeClr>
              </a:solidFill>
            </c:spPr>
          </c:dPt>
          <c:dLbls>
            <c:dLbl>
              <c:idx val="0"/>
              <c:layout>
                <c:manualLayout>
                  <c:x val="2.9654841001016681E-2"/>
                  <c:y val="-5.3894005883203984E-2"/>
                </c:manualLayout>
              </c:layout>
              <c:showVal val="1"/>
            </c:dLbl>
            <c:dLbl>
              <c:idx val="1"/>
              <c:layout>
                <c:manualLayout>
                  <c:x val="2.9654841001016681E-2"/>
                  <c:y val="-2.9396730481747645E-2"/>
                </c:manualLayout>
              </c:layout>
              <c:showVal val="1"/>
            </c:dLbl>
            <c:dLbl>
              <c:idx val="2"/>
              <c:layout>
                <c:manualLayout>
                  <c:x val="3.5585809201220002E-2"/>
                  <c:y val="-4.8994550802912713E-2"/>
                </c:manualLayout>
              </c:layout>
              <c:showVal val="1"/>
            </c:dLbl>
            <c:dLbl>
              <c:idx val="3"/>
              <c:layout>
                <c:manualLayout>
                  <c:x val="2.3723872800813256E-2"/>
                  <c:y val="-3.4296185562038867E-2"/>
                </c:manualLayout>
              </c:layout>
              <c:showVal val="1"/>
            </c:dLbl>
            <c:showVal val="1"/>
          </c:dLbls>
          <c:cat>
            <c:strRef>
              <c:f>Sayfa14!$E$4:$H$4</c:f>
              <c:strCache>
                <c:ptCount val="4"/>
                <c:pt idx="0">
                  <c:v>Matematik</c:v>
                </c:pt>
                <c:pt idx="1">
                  <c:v>Yabancı dil</c:v>
                </c:pt>
                <c:pt idx="2">
                  <c:v>T.C. İnkılâp Tarihi ve Atatürkçülük</c:v>
                </c:pt>
                <c:pt idx="3">
                  <c:v>Fen ve teknoloji</c:v>
                </c:pt>
              </c:strCache>
            </c:strRef>
          </c:cat>
          <c:val>
            <c:numRef>
              <c:f>Sayfa14!$E$5:$H$5</c:f>
              <c:numCache>
                <c:formatCode>0%</c:formatCode>
                <c:ptCount val="4"/>
                <c:pt idx="0">
                  <c:v>0.51</c:v>
                </c:pt>
                <c:pt idx="1">
                  <c:v>0.26</c:v>
                </c:pt>
                <c:pt idx="2">
                  <c:v>9.0000000000000024E-2</c:v>
                </c:pt>
                <c:pt idx="3">
                  <c:v>8.0000000000000043E-2</c:v>
                </c:pt>
              </c:numCache>
            </c:numRef>
          </c:val>
        </c:ser>
        <c:dLbls>
          <c:showVal val="1"/>
        </c:dLbls>
        <c:gapWidth val="75"/>
        <c:shape val="box"/>
        <c:axId val="38237312"/>
        <c:axId val="38238848"/>
        <c:axId val="0"/>
      </c:bar3DChart>
      <c:catAx>
        <c:axId val="38237312"/>
        <c:scaling>
          <c:orientation val="minMax"/>
        </c:scaling>
        <c:axPos val="b"/>
        <c:majorTickMark val="none"/>
        <c:tickLblPos val="nextTo"/>
        <c:crossAx val="38238848"/>
        <c:crosses val="autoZero"/>
        <c:auto val="1"/>
        <c:lblAlgn val="ctr"/>
        <c:lblOffset val="100"/>
      </c:catAx>
      <c:valAx>
        <c:axId val="38238848"/>
        <c:scaling>
          <c:orientation val="minMax"/>
        </c:scaling>
        <c:axPos val="l"/>
        <c:numFmt formatCode="0%" sourceLinked="1"/>
        <c:majorTickMark val="none"/>
        <c:tickLblPos val="nextTo"/>
        <c:crossAx val="38237312"/>
        <c:crosses val="autoZero"/>
        <c:crossBetween val="between"/>
      </c:valAx>
    </c:plotArea>
    <c:plotVisOnly val="1"/>
  </c:chart>
  <c:externalData r:id="rId1"/>
</c:chartSpace>
</file>

<file path=ppt/charts/chart23.xml><?xml version="1.0" encoding="utf-8"?>
<c:chartSpace xmlns:c="http://schemas.openxmlformats.org/drawingml/2006/chart" xmlns:a="http://schemas.openxmlformats.org/drawingml/2006/main" xmlns:r="http://schemas.openxmlformats.org/officeDocument/2006/relationships">
  <c:date1904 val="1"/>
  <c:lang val="tr-TR"/>
  <c:chart>
    <c:autoTitleDeleted val="1"/>
    <c:view3D>
      <c:rAngAx val="1"/>
    </c:view3D>
    <c:plotArea>
      <c:layout/>
      <c:bar3DChart>
        <c:barDir val="col"/>
        <c:grouping val="clustered"/>
        <c:ser>
          <c:idx val="0"/>
          <c:order val="0"/>
          <c:tx>
            <c:strRef>
              <c:f>Sayfa12!$A$3</c:f>
              <c:strCache>
                <c:ptCount val="1"/>
                <c:pt idx="0">
                  <c:v>Kız</c:v>
                </c:pt>
              </c:strCache>
            </c:strRef>
          </c:tx>
          <c:spPr>
            <a:solidFill>
              <a:srgbClr val="FF0000"/>
            </a:solidFill>
          </c:spPr>
          <c:dLbls>
            <c:dLbl>
              <c:idx val="0"/>
              <c:layout>
                <c:manualLayout>
                  <c:x val="1.6666666666666701E-2"/>
                  <c:y val="-2.7777777777778064E-2"/>
                </c:manualLayout>
              </c:layout>
              <c:showVal val="1"/>
            </c:dLbl>
            <c:dLbl>
              <c:idx val="1"/>
              <c:layout>
                <c:manualLayout>
                  <c:x val="8.3333333333333367E-3"/>
                  <c:y val="-2.3148148148148147E-2"/>
                </c:manualLayout>
              </c:layout>
              <c:showVal val="1"/>
            </c:dLbl>
            <c:dLbl>
              <c:idx val="2"/>
              <c:layout>
                <c:manualLayout>
                  <c:x val="8.3333333333333367E-3"/>
                  <c:y val="-2.7777777777778064E-2"/>
                </c:manualLayout>
              </c:layout>
              <c:showVal val="1"/>
            </c:dLbl>
            <c:dLbl>
              <c:idx val="3"/>
              <c:layout>
                <c:manualLayout>
                  <c:x val="8.3333333333333367E-3"/>
                  <c:y val="-1.8518518518518583E-2"/>
                </c:manualLayout>
              </c:layout>
              <c:showVal val="1"/>
            </c:dLbl>
            <c:showVal val="1"/>
          </c:dLbls>
          <c:cat>
            <c:strRef>
              <c:f>Sayfa12!$B$2:$E$2</c:f>
              <c:strCache>
                <c:ptCount val="4"/>
                <c:pt idx="0">
                  <c:v>Matematik</c:v>
                </c:pt>
                <c:pt idx="1">
                  <c:v>Yabancı dil</c:v>
                </c:pt>
                <c:pt idx="2">
                  <c:v>T.C. İnkılâp Tarihi ve Atatürkçülük</c:v>
                </c:pt>
                <c:pt idx="3">
                  <c:v>Fen ve teknoloji</c:v>
                </c:pt>
              </c:strCache>
            </c:strRef>
          </c:cat>
          <c:val>
            <c:numRef>
              <c:f>Sayfa12!$B$3:$E$3</c:f>
              <c:numCache>
                <c:formatCode>0%</c:formatCode>
                <c:ptCount val="4"/>
                <c:pt idx="0">
                  <c:v>0.56000000000000005</c:v>
                </c:pt>
                <c:pt idx="1">
                  <c:v>0.2</c:v>
                </c:pt>
                <c:pt idx="2">
                  <c:v>9.0000000000000024E-2</c:v>
                </c:pt>
                <c:pt idx="3">
                  <c:v>0.12000000000000002</c:v>
                </c:pt>
              </c:numCache>
            </c:numRef>
          </c:val>
        </c:ser>
        <c:ser>
          <c:idx val="1"/>
          <c:order val="1"/>
          <c:tx>
            <c:strRef>
              <c:f>Sayfa12!$A$4</c:f>
              <c:strCache>
                <c:ptCount val="1"/>
                <c:pt idx="0">
                  <c:v>Erkek</c:v>
                </c:pt>
              </c:strCache>
            </c:strRef>
          </c:tx>
          <c:spPr>
            <a:solidFill>
              <a:srgbClr val="00B0F0"/>
            </a:solidFill>
          </c:spPr>
          <c:dLbls>
            <c:dLbl>
              <c:idx val="0"/>
              <c:layout>
                <c:manualLayout>
                  <c:x val="1.6666666666666701E-2"/>
                  <c:y val="-2.7777777777778064E-2"/>
                </c:manualLayout>
              </c:layout>
              <c:showVal val="1"/>
            </c:dLbl>
            <c:dLbl>
              <c:idx val="1"/>
              <c:layout>
                <c:manualLayout>
                  <c:x val="1.3888888888889034E-2"/>
                  <c:y val="-2.3148148148148147E-2"/>
                </c:manualLayout>
              </c:layout>
              <c:showVal val="1"/>
            </c:dLbl>
            <c:dLbl>
              <c:idx val="2"/>
              <c:layout>
                <c:manualLayout>
                  <c:x val="1.1111111111111125E-2"/>
                  <c:y val="-2.3148148148148147E-2"/>
                </c:manualLayout>
              </c:layout>
              <c:showVal val="1"/>
            </c:dLbl>
            <c:dLbl>
              <c:idx val="3"/>
              <c:layout>
                <c:manualLayout>
                  <c:x val="1.1111111111111125E-2"/>
                  <c:y val="-2.7777777777778002E-2"/>
                </c:manualLayout>
              </c:layout>
              <c:showVal val="1"/>
            </c:dLbl>
            <c:showVal val="1"/>
          </c:dLbls>
          <c:cat>
            <c:strRef>
              <c:f>Sayfa12!$B$2:$E$2</c:f>
              <c:strCache>
                <c:ptCount val="4"/>
                <c:pt idx="0">
                  <c:v>Matematik</c:v>
                </c:pt>
                <c:pt idx="1">
                  <c:v>Yabancı dil</c:v>
                </c:pt>
                <c:pt idx="2">
                  <c:v>T.C. İnkılâp Tarihi ve Atatürkçülük</c:v>
                </c:pt>
                <c:pt idx="3">
                  <c:v>Fen ve teknoloji</c:v>
                </c:pt>
              </c:strCache>
            </c:strRef>
          </c:cat>
          <c:val>
            <c:numRef>
              <c:f>Sayfa12!$B$4:$E$4</c:f>
              <c:numCache>
                <c:formatCode>0%</c:formatCode>
                <c:ptCount val="4"/>
                <c:pt idx="0">
                  <c:v>0.47000000000000008</c:v>
                </c:pt>
                <c:pt idx="1">
                  <c:v>0.33000000000000157</c:v>
                </c:pt>
                <c:pt idx="2">
                  <c:v>7.0000000000000021E-2</c:v>
                </c:pt>
                <c:pt idx="3">
                  <c:v>7.0000000000000021E-2</c:v>
                </c:pt>
              </c:numCache>
            </c:numRef>
          </c:val>
        </c:ser>
        <c:dLbls>
          <c:showVal val="1"/>
        </c:dLbls>
        <c:shape val="cylinder"/>
        <c:axId val="38411648"/>
        <c:axId val="38425728"/>
        <c:axId val="0"/>
      </c:bar3DChart>
      <c:catAx>
        <c:axId val="38411648"/>
        <c:scaling>
          <c:orientation val="minMax"/>
        </c:scaling>
        <c:axPos val="b"/>
        <c:majorTickMark val="none"/>
        <c:tickLblPos val="nextTo"/>
        <c:crossAx val="38425728"/>
        <c:crosses val="autoZero"/>
        <c:auto val="1"/>
        <c:lblAlgn val="ctr"/>
        <c:lblOffset val="100"/>
      </c:catAx>
      <c:valAx>
        <c:axId val="38425728"/>
        <c:scaling>
          <c:orientation val="minMax"/>
        </c:scaling>
        <c:delete val="1"/>
        <c:axPos val="l"/>
        <c:numFmt formatCode="0%" sourceLinked="1"/>
        <c:tickLblPos val="none"/>
        <c:crossAx val="38411648"/>
        <c:crosses val="autoZero"/>
        <c:crossBetween val="between"/>
      </c:valAx>
    </c:plotArea>
    <c:legend>
      <c:legendPos val="t"/>
    </c:legend>
    <c:plotVisOnly val="1"/>
  </c:chart>
  <c:externalData r:id="rId1"/>
</c:chartSpace>
</file>

<file path=ppt/charts/chart24.xml><?xml version="1.0" encoding="utf-8"?>
<c:chartSpace xmlns:c="http://schemas.openxmlformats.org/drawingml/2006/chart" xmlns:a="http://schemas.openxmlformats.org/drawingml/2006/main" xmlns:r="http://schemas.openxmlformats.org/officeDocument/2006/relationships">
  <c:date1904 val="1"/>
  <c:lang val="tr-TR"/>
  <c:chart>
    <c:autoTitleDeleted val="1"/>
    <c:view3D>
      <c:rAngAx val="1"/>
    </c:view3D>
    <c:plotArea>
      <c:layout>
        <c:manualLayout>
          <c:layoutTarget val="inner"/>
          <c:xMode val="edge"/>
          <c:yMode val="edge"/>
          <c:x val="6.0740840715565257E-2"/>
          <c:y val="2.690742695256083E-2"/>
          <c:w val="0.90463151551836518"/>
          <c:h val="0.78677334462837489"/>
        </c:manualLayout>
      </c:layout>
      <c:bar3DChart>
        <c:barDir val="col"/>
        <c:grouping val="clustered"/>
        <c:ser>
          <c:idx val="0"/>
          <c:order val="0"/>
          <c:dPt>
            <c:idx val="0"/>
            <c:spPr>
              <a:solidFill>
                <a:srgbClr val="FF0000"/>
              </a:solidFill>
            </c:spPr>
          </c:dPt>
          <c:dPt>
            <c:idx val="1"/>
            <c:spPr>
              <a:solidFill>
                <a:srgbClr val="FFC000"/>
              </a:solidFill>
            </c:spPr>
          </c:dPt>
          <c:dPt>
            <c:idx val="2"/>
            <c:spPr>
              <a:solidFill>
                <a:schemeClr val="accent5">
                  <a:lumMod val="75000"/>
                </a:schemeClr>
              </a:solidFill>
            </c:spPr>
          </c:dPt>
          <c:dPt>
            <c:idx val="3"/>
            <c:spPr>
              <a:solidFill>
                <a:srgbClr val="00B050"/>
              </a:solidFill>
            </c:spPr>
          </c:dPt>
          <c:dLbls>
            <c:dLbl>
              <c:idx val="0"/>
              <c:layout>
                <c:manualLayout>
                  <c:x val="2.3228803716608595E-2"/>
                  <c:y val="-4.3290043290043302E-2"/>
                </c:manualLayout>
              </c:layout>
              <c:showVal val="1"/>
            </c:dLbl>
            <c:dLbl>
              <c:idx val="1"/>
              <c:layout>
                <c:manualLayout>
                  <c:x val="3.0197444831591168E-2"/>
                  <c:y val="-4.3290043290043274E-2"/>
                </c:manualLayout>
              </c:layout>
              <c:showVal val="1"/>
            </c:dLbl>
            <c:dLbl>
              <c:idx val="2"/>
              <c:layout>
                <c:manualLayout>
                  <c:x val="2.7874564459930411E-2"/>
                  <c:y val="-5.1948051948051951E-2"/>
                </c:manualLayout>
              </c:layout>
              <c:showVal val="1"/>
            </c:dLbl>
            <c:dLbl>
              <c:idx val="3"/>
              <c:layout>
                <c:manualLayout>
                  <c:x val="2.090592334494774E-2"/>
                  <c:y val="-4.3290043290043302E-2"/>
                </c:manualLayout>
              </c:layout>
              <c:showVal val="1"/>
            </c:dLbl>
            <c:showVal val="1"/>
          </c:dLbls>
          <c:cat>
            <c:strRef>
              <c:f>Sayfa20!$G$7:$J$7</c:f>
              <c:strCache>
                <c:ptCount val="4"/>
                <c:pt idx="0">
                  <c:v>Matematik</c:v>
                </c:pt>
                <c:pt idx="1">
                  <c:v>Yabancı dil</c:v>
                </c:pt>
                <c:pt idx="2">
                  <c:v>Fen ve teknoloji</c:v>
                </c:pt>
                <c:pt idx="3">
                  <c:v>T.C. İnkılâp Tarihi ve Atatürkçülük</c:v>
                </c:pt>
              </c:strCache>
            </c:strRef>
          </c:cat>
          <c:val>
            <c:numRef>
              <c:f>Sayfa20!$G$8:$J$8</c:f>
              <c:numCache>
                <c:formatCode>0%</c:formatCode>
                <c:ptCount val="4"/>
                <c:pt idx="0">
                  <c:v>0.52</c:v>
                </c:pt>
                <c:pt idx="1">
                  <c:v>0.27</c:v>
                </c:pt>
                <c:pt idx="2">
                  <c:v>9.0000000000000024E-2</c:v>
                </c:pt>
                <c:pt idx="3">
                  <c:v>8.0000000000000043E-2</c:v>
                </c:pt>
              </c:numCache>
            </c:numRef>
          </c:val>
        </c:ser>
        <c:dLbls>
          <c:showVal val="1"/>
        </c:dLbls>
        <c:gapWidth val="75"/>
        <c:shape val="box"/>
        <c:axId val="38542336"/>
        <c:axId val="38548224"/>
        <c:axId val="0"/>
      </c:bar3DChart>
      <c:catAx>
        <c:axId val="38542336"/>
        <c:scaling>
          <c:orientation val="minMax"/>
        </c:scaling>
        <c:axPos val="b"/>
        <c:majorTickMark val="none"/>
        <c:tickLblPos val="nextTo"/>
        <c:crossAx val="38548224"/>
        <c:crosses val="autoZero"/>
        <c:auto val="1"/>
        <c:lblAlgn val="ctr"/>
        <c:lblOffset val="100"/>
      </c:catAx>
      <c:valAx>
        <c:axId val="38548224"/>
        <c:scaling>
          <c:orientation val="minMax"/>
        </c:scaling>
        <c:axPos val="l"/>
        <c:numFmt formatCode="0%" sourceLinked="1"/>
        <c:majorTickMark val="none"/>
        <c:tickLblPos val="nextTo"/>
        <c:crossAx val="38542336"/>
        <c:crosses val="autoZero"/>
        <c:crossBetween val="between"/>
      </c:valAx>
    </c:plotArea>
    <c:plotVisOnly val="1"/>
  </c:chart>
  <c:externalData r:id="rId1"/>
</c:chartSpace>
</file>

<file path=ppt/charts/chart25.xml><?xml version="1.0" encoding="utf-8"?>
<c:chartSpace xmlns:c="http://schemas.openxmlformats.org/drawingml/2006/chart" xmlns:a="http://schemas.openxmlformats.org/drawingml/2006/main" xmlns:r="http://schemas.openxmlformats.org/officeDocument/2006/relationships">
  <c:date1904 val="1"/>
  <c:lang val="tr-TR"/>
  <c:chart>
    <c:autoTitleDeleted val="1"/>
    <c:view3D>
      <c:rAngAx val="1"/>
    </c:view3D>
    <c:plotArea>
      <c:layout/>
      <c:bar3DChart>
        <c:barDir val="col"/>
        <c:grouping val="clustered"/>
        <c:ser>
          <c:idx val="0"/>
          <c:order val="0"/>
          <c:tx>
            <c:strRef>
              <c:f>Sayfa13!$B$3</c:f>
              <c:strCache>
                <c:ptCount val="1"/>
                <c:pt idx="0">
                  <c:v>Kız</c:v>
                </c:pt>
              </c:strCache>
            </c:strRef>
          </c:tx>
          <c:spPr>
            <a:solidFill>
              <a:srgbClr val="FF0000"/>
            </a:solidFill>
          </c:spPr>
          <c:dLbls>
            <c:dLbl>
              <c:idx val="0"/>
              <c:layout>
                <c:manualLayout>
                  <c:x val="8.3333333333333367E-3"/>
                  <c:y val="-2.3148148148148147E-2"/>
                </c:manualLayout>
              </c:layout>
              <c:showVal val="1"/>
            </c:dLbl>
            <c:dLbl>
              <c:idx val="1"/>
              <c:layout>
                <c:manualLayout>
                  <c:x val="5.5555555555555558E-3"/>
                  <c:y val="-1.3888888888888987E-2"/>
                </c:manualLayout>
              </c:layout>
              <c:showVal val="1"/>
            </c:dLbl>
            <c:dLbl>
              <c:idx val="2"/>
              <c:layout>
                <c:manualLayout>
                  <c:x val="5.5555555555555558E-3"/>
                  <c:y val="-2.3148148148148147E-2"/>
                </c:manualLayout>
              </c:layout>
              <c:showVal val="1"/>
            </c:dLbl>
            <c:dLbl>
              <c:idx val="3"/>
              <c:layout>
                <c:manualLayout>
                  <c:x val="8.3333333333333367E-3"/>
                  <c:y val="-2.3148148148148147E-2"/>
                </c:manualLayout>
              </c:layout>
              <c:showVal val="1"/>
            </c:dLbl>
            <c:showVal val="1"/>
          </c:dLbls>
          <c:cat>
            <c:strRef>
              <c:f>Sayfa13!$C$2:$F$2</c:f>
              <c:strCache>
                <c:ptCount val="4"/>
                <c:pt idx="0">
                  <c:v>Matematik</c:v>
                </c:pt>
                <c:pt idx="1">
                  <c:v>Yabancı dil</c:v>
                </c:pt>
                <c:pt idx="2">
                  <c:v>T.C. İnkılâp Tarihi ve Atatürkçülük</c:v>
                </c:pt>
                <c:pt idx="3">
                  <c:v>Fen ve teknoloji</c:v>
                </c:pt>
              </c:strCache>
            </c:strRef>
          </c:cat>
          <c:val>
            <c:numRef>
              <c:f>Sayfa13!$C$3:$F$3</c:f>
              <c:numCache>
                <c:formatCode>0%</c:formatCode>
                <c:ptCount val="4"/>
                <c:pt idx="0">
                  <c:v>0.56000000000000005</c:v>
                </c:pt>
                <c:pt idx="1">
                  <c:v>0.21000000000000021</c:v>
                </c:pt>
                <c:pt idx="2">
                  <c:v>0.1</c:v>
                </c:pt>
                <c:pt idx="3">
                  <c:v>0.1</c:v>
                </c:pt>
              </c:numCache>
            </c:numRef>
          </c:val>
        </c:ser>
        <c:ser>
          <c:idx val="1"/>
          <c:order val="1"/>
          <c:tx>
            <c:strRef>
              <c:f>Sayfa13!$B$4</c:f>
              <c:strCache>
                <c:ptCount val="1"/>
                <c:pt idx="0">
                  <c:v>Erkek</c:v>
                </c:pt>
              </c:strCache>
            </c:strRef>
          </c:tx>
          <c:spPr>
            <a:solidFill>
              <a:srgbClr val="00B0F0"/>
            </a:solidFill>
          </c:spPr>
          <c:dLbls>
            <c:dLbl>
              <c:idx val="0"/>
              <c:layout>
                <c:manualLayout>
                  <c:x val="1.3888888888888959E-2"/>
                  <c:y val="-2.7777777777778064E-2"/>
                </c:manualLayout>
              </c:layout>
              <c:showVal val="1"/>
            </c:dLbl>
            <c:dLbl>
              <c:idx val="1"/>
              <c:layout>
                <c:manualLayout>
                  <c:x val="1.1111111111111165E-2"/>
                  <c:y val="-1.8518518518518583E-2"/>
                </c:manualLayout>
              </c:layout>
              <c:showVal val="1"/>
            </c:dLbl>
            <c:dLbl>
              <c:idx val="2"/>
              <c:layout>
                <c:manualLayout>
                  <c:x val="8.3333333333333367E-3"/>
                  <c:y val="-2.3148148148148147E-2"/>
                </c:manualLayout>
              </c:layout>
              <c:showVal val="1"/>
            </c:dLbl>
            <c:dLbl>
              <c:idx val="3"/>
              <c:layout>
                <c:manualLayout>
                  <c:x val="1.6666666666666701E-2"/>
                  <c:y val="-2.7777777777778064E-2"/>
                </c:manualLayout>
              </c:layout>
              <c:showVal val="1"/>
            </c:dLbl>
            <c:showVal val="1"/>
          </c:dLbls>
          <c:cat>
            <c:strRef>
              <c:f>Sayfa13!$C$2:$F$2</c:f>
              <c:strCache>
                <c:ptCount val="4"/>
                <c:pt idx="0">
                  <c:v>Matematik</c:v>
                </c:pt>
                <c:pt idx="1">
                  <c:v>Yabancı dil</c:v>
                </c:pt>
                <c:pt idx="2">
                  <c:v>T.C. İnkılâp Tarihi ve Atatürkçülük</c:v>
                </c:pt>
                <c:pt idx="3">
                  <c:v>Fen ve teknoloji</c:v>
                </c:pt>
              </c:strCache>
            </c:strRef>
          </c:cat>
          <c:val>
            <c:numRef>
              <c:f>Sayfa13!$C$4:$F$4</c:f>
              <c:numCache>
                <c:formatCode>0%</c:formatCode>
                <c:ptCount val="4"/>
                <c:pt idx="0">
                  <c:v>0.48000000000000032</c:v>
                </c:pt>
                <c:pt idx="1">
                  <c:v>0.33000000000000157</c:v>
                </c:pt>
                <c:pt idx="2">
                  <c:v>7.0000000000000021E-2</c:v>
                </c:pt>
                <c:pt idx="3">
                  <c:v>6.0000000000000032E-2</c:v>
                </c:pt>
              </c:numCache>
            </c:numRef>
          </c:val>
        </c:ser>
        <c:dLbls>
          <c:showVal val="1"/>
        </c:dLbls>
        <c:shape val="cylinder"/>
        <c:axId val="38569472"/>
        <c:axId val="38571008"/>
        <c:axId val="0"/>
      </c:bar3DChart>
      <c:catAx>
        <c:axId val="38569472"/>
        <c:scaling>
          <c:orientation val="minMax"/>
        </c:scaling>
        <c:axPos val="b"/>
        <c:majorTickMark val="none"/>
        <c:tickLblPos val="nextTo"/>
        <c:crossAx val="38571008"/>
        <c:crosses val="autoZero"/>
        <c:auto val="1"/>
        <c:lblAlgn val="ctr"/>
        <c:lblOffset val="100"/>
      </c:catAx>
      <c:valAx>
        <c:axId val="38571008"/>
        <c:scaling>
          <c:orientation val="minMax"/>
        </c:scaling>
        <c:delete val="1"/>
        <c:axPos val="l"/>
        <c:numFmt formatCode="0%" sourceLinked="1"/>
        <c:majorTickMark val="none"/>
        <c:tickLblPos val="none"/>
        <c:crossAx val="38569472"/>
        <c:crosses val="autoZero"/>
        <c:crossBetween val="between"/>
      </c:valAx>
    </c:plotArea>
    <c:legend>
      <c:legendPos val="t"/>
    </c:legend>
    <c:plotVisOnly val="1"/>
  </c:chart>
  <c:externalData r:id="rId1"/>
</c:chartSpace>
</file>

<file path=ppt/charts/chart26.xml><?xml version="1.0" encoding="utf-8"?>
<c:chartSpace xmlns:c="http://schemas.openxmlformats.org/drawingml/2006/chart" xmlns:a="http://schemas.openxmlformats.org/drawingml/2006/main" xmlns:r="http://schemas.openxmlformats.org/officeDocument/2006/relationships">
  <c:date1904 val="1"/>
  <c:lang val="tr-TR"/>
  <c:chart>
    <c:autoTitleDeleted val="1"/>
    <c:view3D>
      <c:rAngAx val="1"/>
    </c:view3D>
    <c:plotArea>
      <c:layout/>
      <c:bar3DChart>
        <c:barDir val="col"/>
        <c:grouping val="clustered"/>
        <c:ser>
          <c:idx val="0"/>
          <c:order val="0"/>
          <c:dLbls>
            <c:dLbl>
              <c:idx val="0"/>
              <c:layout>
                <c:manualLayout>
                  <c:x val="8.3333333333333367E-3"/>
                  <c:y val="-3.240740740740778E-2"/>
                </c:manualLayout>
              </c:layout>
              <c:showVal val="1"/>
            </c:dLbl>
            <c:dLbl>
              <c:idx val="1"/>
              <c:layout>
                <c:manualLayout>
                  <c:x val="1.1111111111111165E-2"/>
                  <c:y val="-4.1666666666666664E-2"/>
                </c:manualLayout>
              </c:layout>
              <c:showVal val="1"/>
            </c:dLbl>
            <c:dLbl>
              <c:idx val="2"/>
              <c:layout>
                <c:manualLayout>
                  <c:x val="1.3888888888889039E-2"/>
                  <c:y val="-3.240740740740778E-2"/>
                </c:manualLayout>
              </c:layout>
              <c:showVal val="1"/>
            </c:dLbl>
            <c:dLbl>
              <c:idx val="3"/>
              <c:layout>
                <c:manualLayout>
                  <c:x val="1.3888888888889039E-2"/>
                  <c:y val="-2.7777777777778238E-2"/>
                </c:manualLayout>
              </c:layout>
              <c:showVal val="1"/>
            </c:dLbl>
            <c:showVal val="1"/>
          </c:dLbls>
          <c:cat>
            <c:strRef>
              <c:f>Sayfa15!$F$5:$I$5</c:f>
              <c:strCache>
                <c:ptCount val="4"/>
                <c:pt idx="0">
                  <c:v>Kolay</c:v>
                </c:pt>
                <c:pt idx="1">
                  <c:v>Orta</c:v>
                </c:pt>
                <c:pt idx="2">
                  <c:v>Zor</c:v>
                </c:pt>
                <c:pt idx="3">
                  <c:v>Çok zor</c:v>
                </c:pt>
              </c:strCache>
            </c:strRef>
          </c:cat>
          <c:val>
            <c:numRef>
              <c:f>Sayfa15!$F$6:$I$6</c:f>
              <c:numCache>
                <c:formatCode>0%</c:formatCode>
                <c:ptCount val="4"/>
                <c:pt idx="0">
                  <c:v>0.4</c:v>
                </c:pt>
                <c:pt idx="1">
                  <c:v>0.51</c:v>
                </c:pt>
                <c:pt idx="2">
                  <c:v>7.0000000000000021E-2</c:v>
                </c:pt>
                <c:pt idx="3">
                  <c:v>2.0000000000000011E-2</c:v>
                </c:pt>
              </c:numCache>
            </c:numRef>
          </c:val>
        </c:ser>
        <c:dLbls>
          <c:showVal val="1"/>
        </c:dLbls>
        <c:shape val="cylinder"/>
        <c:axId val="38616448"/>
        <c:axId val="38622336"/>
        <c:axId val="0"/>
      </c:bar3DChart>
      <c:catAx>
        <c:axId val="38616448"/>
        <c:scaling>
          <c:orientation val="minMax"/>
        </c:scaling>
        <c:axPos val="b"/>
        <c:majorTickMark val="none"/>
        <c:tickLblPos val="nextTo"/>
        <c:crossAx val="38622336"/>
        <c:crosses val="autoZero"/>
        <c:auto val="1"/>
        <c:lblAlgn val="ctr"/>
        <c:lblOffset val="100"/>
      </c:catAx>
      <c:valAx>
        <c:axId val="38622336"/>
        <c:scaling>
          <c:orientation val="minMax"/>
        </c:scaling>
        <c:delete val="1"/>
        <c:axPos val="l"/>
        <c:numFmt formatCode="0%" sourceLinked="1"/>
        <c:majorTickMark val="none"/>
        <c:tickLblPos val="none"/>
        <c:crossAx val="38616448"/>
        <c:crosses val="autoZero"/>
        <c:crossBetween val="between"/>
      </c:valAx>
    </c:plotArea>
    <c:plotVisOnly val="1"/>
  </c:chart>
  <c:externalData r:id="rId1"/>
</c:chartSpace>
</file>

<file path=ppt/charts/chart27.xml><?xml version="1.0" encoding="utf-8"?>
<c:chartSpace xmlns:c="http://schemas.openxmlformats.org/drawingml/2006/chart" xmlns:a="http://schemas.openxmlformats.org/drawingml/2006/main" xmlns:r="http://schemas.openxmlformats.org/officeDocument/2006/relationships">
  <c:date1904 val="1"/>
  <c:lang val="tr-TR"/>
  <c:chart>
    <c:autoTitleDeleted val="1"/>
    <c:view3D>
      <c:rAngAx val="1"/>
    </c:view3D>
    <c:plotArea>
      <c:layout/>
      <c:bar3DChart>
        <c:barDir val="col"/>
        <c:grouping val="clustered"/>
        <c:ser>
          <c:idx val="0"/>
          <c:order val="0"/>
          <c:tx>
            <c:strRef>
              <c:f>Sayfa14!$A$3</c:f>
              <c:strCache>
                <c:ptCount val="1"/>
                <c:pt idx="0">
                  <c:v>Kız</c:v>
                </c:pt>
              </c:strCache>
            </c:strRef>
          </c:tx>
          <c:spPr>
            <a:solidFill>
              <a:srgbClr val="FF0000"/>
            </a:solidFill>
          </c:spPr>
          <c:dLbls>
            <c:dLbl>
              <c:idx val="0"/>
              <c:layout>
                <c:manualLayout>
                  <c:x val="1.1111111111111125E-2"/>
                  <c:y val="-2.7777777777778064E-2"/>
                </c:manualLayout>
              </c:layout>
              <c:showVal val="1"/>
            </c:dLbl>
            <c:dLbl>
              <c:idx val="1"/>
              <c:layout>
                <c:manualLayout>
                  <c:x val="8.3333333333333367E-3"/>
                  <c:y val="-2.3148148148148147E-2"/>
                </c:manualLayout>
              </c:layout>
              <c:showVal val="1"/>
            </c:dLbl>
            <c:dLbl>
              <c:idx val="2"/>
              <c:layout>
                <c:manualLayout>
                  <c:x val="8.3333333333333367E-3"/>
                  <c:y val="-2.3148148148148147E-2"/>
                </c:manualLayout>
              </c:layout>
              <c:showVal val="1"/>
            </c:dLbl>
            <c:dLbl>
              <c:idx val="3"/>
              <c:layout>
                <c:manualLayout>
                  <c:x val="8.3333333333334546E-3"/>
                  <c:y val="-2.7777777777778064E-2"/>
                </c:manualLayout>
              </c:layout>
              <c:showVal val="1"/>
            </c:dLbl>
            <c:showVal val="1"/>
          </c:dLbls>
          <c:cat>
            <c:strRef>
              <c:f>Sayfa14!$B$2:$E$2</c:f>
              <c:strCache>
                <c:ptCount val="4"/>
                <c:pt idx="0">
                  <c:v>Kolay</c:v>
                </c:pt>
                <c:pt idx="1">
                  <c:v>Orta</c:v>
                </c:pt>
                <c:pt idx="2">
                  <c:v>Zor</c:v>
                </c:pt>
                <c:pt idx="3">
                  <c:v>Çok zor</c:v>
                </c:pt>
              </c:strCache>
            </c:strRef>
          </c:cat>
          <c:val>
            <c:numRef>
              <c:f>Sayfa14!$B$3:$E$3</c:f>
              <c:numCache>
                <c:formatCode>0%</c:formatCode>
                <c:ptCount val="4"/>
                <c:pt idx="0">
                  <c:v>0.45</c:v>
                </c:pt>
                <c:pt idx="1">
                  <c:v>0.48000000000000032</c:v>
                </c:pt>
                <c:pt idx="2">
                  <c:v>0.05</c:v>
                </c:pt>
                <c:pt idx="3">
                  <c:v>2.0000000000000011E-2</c:v>
                </c:pt>
              </c:numCache>
            </c:numRef>
          </c:val>
        </c:ser>
        <c:ser>
          <c:idx val="1"/>
          <c:order val="1"/>
          <c:tx>
            <c:strRef>
              <c:f>Sayfa14!$A$4</c:f>
              <c:strCache>
                <c:ptCount val="1"/>
                <c:pt idx="0">
                  <c:v>Erkek</c:v>
                </c:pt>
              </c:strCache>
            </c:strRef>
          </c:tx>
          <c:spPr>
            <a:solidFill>
              <a:srgbClr val="00B0F0"/>
            </a:solidFill>
          </c:spPr>
          <c:dLbls>
            <c:dLbl>
              <c:idx val="0"/>
              <c:layout>
                <c:manualLayout>
                  <c:x val="1.3888888888888987E-2"/>
                  <c:y val="-1.8518518518518583E-2"/>
                </c:manualLayout>
              </c:layout>
              <c:showVal val="1"/>
            </c:dLbl>
            <c:dLbl>
              <c:idx val="1"/>
              <c:layout>
                <c:manualLayout>
                  <c:x val="1.6666666666666701E-2"/>
                  <c:y val="-2.7777777777778064E-2"/>
                </c:manualLayout>
              </c:layout>
              <c:showVal val="1"/>
            </c:dLbl>
            <c:dLbl>
              <c:idx val="2"/>
              <c:layout>
                <c:manualLayout>
                  <c:x val="1.1111111111111125E-2"/>
                  <c:y val="-2.7777777777778064E-2"/>
                </c:manualLayout>
              </c:layout>
              <c:showVal val="1"/>
            </c:dLbl>
            <c:dLbl>
              <c:idx val="3"/>
              <c:layout>
                <c:manualLayout>
                  <c:x val="8.3333333333333367E-3"/>
                  <c:y val="-2.3148148148148147E-2"/>
                </c:manualLayout>
              </c:layout>
              <c:showVal val="1"/>
            </c:dLbl>
            <c:showVal val="1"/>
          </c:dLbls>
          <c:cat>
            <c:strRef>
              <c:f>Sayfa14!$B$2:$E$2</c:f>
              <c:strCache>
                <c:ptCount val="4"/>
                <c:pt idx="0">
                  <c:v>Kolay</c:v>
                </c:pt>
                <c:pt idx="1">
                  <c:v>Orta</c:v>
                </c:pt>
                <c:pt idx="2">
                  <c:v>Zor</c:v>
                </c:pt>
                <c:pt idx="3">
                  <c:v>Çok zor</c:v>
                </c:pt>
              </c:strCache>
            </c:strRef>
          </c:cat>
          <c:val>
            <c:numRef>
              <c:f>Sayfa14!$B$4:$E$4</c:f>
              <c:numCache>
                <c:formatCode>0%</c:formatCode>
                <c:ptCount val="4"/>
                <c:pt idx="0">
                  <c:v>0.34</c:v>
                </c:pt>
                <c:pt idx="1">
                  <c:v>0.55000000000000004</c:v>
                </c:pt>
                <c:pt idx="2">
                  <c:v>8.0000000000000043E-2</c:v>
                </c:pt>
                <c:pt idx="3">
                  <c:v>3.0000000000000002E-2</c:v>
                </c:pt>
              </c:numCache>
            </c:numRef>
          </c:val>
        </c:ser>
        <c:dLbls>
          <c:showVal val="1"/>
        </c:dLbls>
        <c:shape val="cylinder"/>
        <c:axId val="38471552"/>
        <c:axId val="38473088"/>
        <c:axId val="0"/>
      </c:bar3DChart>
      <c:catAx>
        <c:axId val="38471552"/>
        <c:scaling>
          <c:orientation val="minMax"/>
        </c:scaling>
        <c:axPos val="b"/>
        <c:majorTickMark val="none"/>
        <c:tickLblPos val="nextTo"/>
        <c:crossAx val="38473088"/>
        <c:crosses val="autoZero"/>
        <c:auto val="1"/>
        <c:lblAlgn val="ctr"/>
        <c:lblOffset val="100"/>
      </c:catAx>
      <c:valAx>
        <c:axId val="38473088"/>
        <c:scaling>
          <c:orientation val="minMax"/>
        </c:scaling>
        <c:delete val="1"/>
        <c:axPos val="l"/>
        <c:numFmt formatCode="0%" sourceLinked="1"/>
        <c:tickLblPos val="none"/>
        <c:crossAx val="38471552"/>
        <c:crosses val="autoZero"/>
        <c:crossBetween val="between"/>
      </c:valAx>
    </c:plotArea>
    <c:legend>
      <c:legendPos val="t"/>
    </c:legend>
    <c:plotVisOnly val="1"/>
  </c:chart>
  <c:externalData r:id="rId1"/>
</c:chartSpace>
</file>

<file path=ppt/charts/chart28.xml><?xml version="1.0" encoding="utf-8"?>
<c:chartSpace xmlns:c="http://schemas.openxmlformats.org/drawingml/2006/chart" xmlns:a="http://schemas.openxmlformats.org/drawingml/2006/main" xmlns:r="http://schemas.openxmlformats.org/officeDocument/2006/relationships">
  <c:date1904 val="1"/>
  <c:lang val="tr-TR"/>
  <c:chart>
    <c:autoTitleDeleted val="1"/>
    <c:view3D>
      <c:rAngAx val="1"/>
    </c:view3D>
    <c:plotArea>
      <c:layout/>
      <c:bar3DChart>
        <c:barDir val="col"/>
        <c:grouping val="clustered"/>
        <c:ser>
          <c:idx val="0"/>
          <c:order val="0"/>
          <c:spPr>
            <a:solidFill>
              <a:srgbClr val="4D4D4D"/>
            </a:solidFill>
          </c:spPr>
          <c:dLbls>
            <c:dLbl>
              <c:idx val="0"/>
              <c:layout>
                <c:manualLayout>
                  <c:x val="8.3333333333333367E-3"/>
                  <c:y val="-2.7777777777778213E-2"/>
                </c:manualLayout>
              </c:layout>
              <c:showVal val="1"/>
            </c:dLbl>
            <c:dLbl>
              <c:idx val="1"/>
              <c:layout>
                <c:manualLayout>
                  <c:x val="1.1111111111111125E-2"/>
                  <c:y val="-2.3148148148148147E-2"/>
                </c:manualLayout>
              </c:layout>
              <c:showVal val="1"/>
            </c:dLbl>
            <c:dLbl>
              <c:idx val="2"/>
              <c:layout>
                <c:manualLayout>
                  <c:x val="1.1111111111111125E-2"/>
                  <c:y val="-2.7777777777778213E-2"/>
                </c:manualLayout>
              </c:layout>
              <c:showVal val="1"/>
            </c:dLbl>
            <c:dLbl>
              <c:idx val="3"/>
              <c:layout>
                <c:manualLayout>
                  <c:x val="8.3333333333332708E-3"/>
                  <c:y val="-2.3148148148148147E-2"/>
                </c:manualLayout>
              </c:layout>
              <c:showVal val="1"/>
            </c:dLbl>
            <c:showVal val="1"/>
          </c:dLbls>
          <c:cat>
            <c:strRef>
              <c:f>Sayfa16!$F$6:$I$6</c:f>
              <c:strCache>
                <c:ptCount val="4"/>
                <c:pt idx="0">
                  <c:v>Kolay</c:v>
                </c:pt>
                <c:pt idx="1">
                  <c:v>Orta</c:v>
                </c:pt>
                <c:pt idx="2">
                  <c:v>Zor</c:v>
                </c:pt>
                <c:pt idx="3">
                  <c:v>Çok zor</c:v>
                </c:pt>
              </c:strCache>
            </c:strRef>
          </c:cat>
          <c:val>
            <c:numRef>
              <c:f>Sayfa16!$F$7:$I$7</c:f>
              <c:numCache>
                <c:formatCode>0%</c:formatCode>
                <c:ptCount val="4"/>
                <c:pt idx="0">
                  <c:v>0.1</c:v>
                </c:pt>
                <c:pt idx="1">
                  <c:v>0.28000000000000008</c:v>
                </c:pt>
                <c:pt idx="2">
                  <c:v>0.4</c:v>
                </c:pt>
                <c:pt idx="3">
                  <c:v>0.22</c:v>
                </c:pt>
              </c:numCache>
            </c:numRef>
          </c:val>
        </c:ser>
        <c:dLbls>
          <c:showVal val="1"/>
        </c:dLbls>
        <c:shape val="cylinder"/>
        <c:axId val="38522880"/>
        <c:axId val="38524416"/>
        <c:axId val="0"/>
      </c:bar3DChart>
      <c:catAx>
        <c:axId val="38522880"/>
        <c:scaling>
          <c:orientation val="minMax"/>
        </c:scaling>
        <c:axPos val="b"/>
        <c:majorTickMark val="none"/>
        <c:tickLblPos val="nextTo"/>
        <c:crossAx val="38524416"/>
        <c:crosses val="autoZero"/>
        <c:auto val="1"/>
        <c:lblAlgn val="ctr"/>
        <c:lblOffset val="100"/>
      </c:catAx>
      <c:valAx>
        <c:axId val="38524416"/>
        <c:scaling>
          <c:orientation val="minMax"/>
        </c:scaling>
        <c:delete val="1"/>
        <c:axPos val="l"/>
        <c:numFmt formatCode="0%" sourceLinked="1"/>
        <c:majorTickMark val="none"/>
        <c:tickLblPos val="none"/>
        <c:crossAx val="38522880"/>
        <c:crosses val="autoZero"/>
        <c:crossBetween val="between"/>
      </c:valAx>
    </c:plotArea>
    <c:plotVisOnly val="1"/>
  </c:chart>
  <c:externalData r:id="rId1"/>
</c:chartSpace>
</file>

<file path=ppt/charts/chart29.xml><?xml version="1.0" encoding="utf-8"?>
<c:chartSpace xmlns:c="http://schemas.openxmlformats.org/drawingml/2006/chart" xmlns:a="http://schemas.openxmlformats.org/drawingml/2006/main" xmlns:r="http://schemas.openxmlformats.org/officeDocument/2006/relationships">
  <c:date1904 val="1"/>
  <c:lang val="tr-TR"/>
  <c:chart>
    <c:autoTitleDeleted val="1"/>
    <c:view3D>
      <c:rAngAx val="1"/>
    </c:view3D>
    <c:plotArea>
      <c:layout/>
      <c:bar3DChart>
        <c:barDir val="col"/>
        <c:grouping val="clustered"/>
        <c:ser>
          <c:idx val="0"/>
          <c:order val="0"/>
          <c:tx>
            <c:strRef>
              <c:f>Sayfa15!$B$3</c:f>
              <c:strCache>
                <c:ptCount val="1"/>
                <c:pt idx="0">
                  <c:v>Kız</c:v>
                </c:pt>
              </c:strCache>
            </c:strRef>
          </c:tx>
          <c:spPr>
            <a:solidFill>
              <a:srgbClr val="FF0000"/>
            </a:solidFill>
          </c:spPr>
          <c:dLbls>
            <c:dLbl>
              <c:idx val="0"/>
              <c:layout>
                <c:manualLayout>
                  <c:x val="8.3333333333333367E-3"/>
                  <c:y val="-1.8518518518518583E-2"/>
                </c:manualLayout>
              </c:layout>
              <c:showVal val="1"/>
            </c:dLbl>
            <c:dLbl>
              <c:idx val="1"/>
              <c:layout>
                <c:manualLayout>
                  <c:x val="0"/>
                  <c:y val="-1.8518883056284633E-2"/>
                </c:manualLayout>
              </c:layout>
              <c:showVal val="1"/>
            </c:dLbl>
            <c:dLbl>
              <c:idx val="2"/>
              <c:layout>
                <c:manualLayout>
                  <c:x val="2.7777777777778113E-3"/>
                  <c:y val="-1.8518518518518583E-2"/>
                </c:manualLayout>
              </c:layout>
              <c:showVal val="1"/>
            </c:dLbl>
            <c:dLbl>
              <c:idx val="3"/>
              <c:layout>
                <c:manualLayout>
                  <c:x val="5.5555555555554465E-3"/>
                  <c:y val="-2.3148148148148147E-2"/>
                </c:manualLayout>
              </c:layout>
              <c:showVal val="1"/>
            </c:dLbl>
            <c:showVal val="1"/>
          </c:dLbls>
          <c:cat>
            <c:strRef>
              <c:f>Sayfa15!$C$2:$F$2</c:f>
              <c:strCache>
                <c:ptCount val="4"/>
                <c:pt idx="0">
                  <c:v>Kolay</c:v>
                </c:pt>
                <c:pt idx="1">
                  <c:v>Orta</c:v>
                </c:pt>
                <c:pt idx="2">
                  <c:v>Zor</c:v>
                </c:pt>
                <c:pt idx="3">
                  <c:v>Çok zor</c:v>
                </c:pt>
              </c:strCache>
            </c:strRef>
          </c:cat>
          <c:val>
            <c:numRef>
              <c:f>Sayfa15!$C$3:$F$3</c:f>
              <c:numCache>
                <c:formatCode>0%</c:formatCode>
                <c:ptCount val="4"/>
                <c:pt idx="0">
                  <c:v>0.1</c:v>
                </c:pt>
                <c:pt idx="1">
                  <c:v>0.28000000000000008</c:v>
                </c:pt>
                <c:pt idx="2">
                  <c:v>0.3900000000000014</c:v>
                </c:pt>
                <c:pt idx="3">
                  <c:v>0.23</c:v>
                </c:pt>
              </c:numCache>
            </c:numRef>
          </c:val>
        </c:ser>
        <c:ser>
          <c:idx val="1"/>
          <c:order val="1"/>
          <c:tx>
            <c:strRef>
              <c:f>Sayfa15!$B$4</c:f>
              <c:strCache>
                <c:ptCount val="1"/>
                <c:pt idx="0">
                  <c:v>Erkek</c:v>
                </c:pt>
              </c:strCache>
            </c:strRef>
          </c:tx>
          <c:spPr>
            <a:solidFill>
              <a:srgbClr val="00B0F0"/>
            </a:solidFill>
          </c:spPr>
          <c:dLbls>
            <c:dLbl>
              <c:idx val="0"/>
              <c:layout>
                <c:manualLayout>
                  <c:x val="1.6666666666666701E-2"/>
                  <c:y val="-2.7777777777778064E-2"/>
                </c:manualLayout>
              </c:layout>
              <c:showVal val="1"/>
            </c:dLbl>
            <c:dLbl>
              <c:idx val="1"/>
              <c:layout>
                <c:manualLayout>
                  <c:x val="1.6666666666666701E-2"/>
                  <c:y val="-2.3148148148148188E-2"/>
                </c:manualLayout>
              </c:layout>
              <c:showVal val="1"/>
            </c:dLbl>
            <c:dLbl>
              <c:idx val="2"/>
              <c:layout>
                <c:manualLayout>
                  <c:x val="8.3333333333333367E-3"/>
                  <c:y val="-2.7777777777778064E-2"/>
                </c:manualLayout>
              </c:layout>
              <c:showVal val="1"/>
            </c:dLbl>
            <c:dLbl>
              <c:idx val="3"/>
              <c:layout>
                <c:manualLayout>
                  <c:x val="8.3333333333332708E-3"/>
                  <c:y val="-1.8518518518518583E-2"/>
                </c:manualLayout>
              </c:layout>
              <c:showVal val="1"/>
            </c:dLbl>
            <c:showVal val="1"/>
          </c:dLbls>
          <c:cat>
            <c:strRef>
              <c:f>Sayfa15!$C$2:$F$2</c:f>
              <c:strCache>
                <c:ptCount val="4"/>
                <c:pt idx="0">
                  <c:v>Kolay</c:v>
                </c:pt>
                <c:pt idx="1">
                  <c:v>Orta</c:v>
                </c:pt>
                <c:pt idx="2">
                  <c:v>Zor</c:v>
                </c:pt>
                <c:pt idx="3">
                  <c:v>Çok zor</c:v>
                </c:pt>
              </c:strCache>
            </c:strRef>
          </c:cat>
          <c:val>
            <c:numRef>
              <c:f>Sayfa15!$C$4:$F$4</c:f>
              <c:numCache>
                <c:formatCode>0%</c:formatCode>
                <c:ptCount val="4"/>
                <c:pt idx="0">
                  <c:v>0.11</c:v>
                </c:pt>
                <c:pt idx="1">
                  <c:v>0.28000000000000008</c:v>
                </c:pt>
                <c:pt idx="2">
                  <c:v>0.4</c:v>
                </c:pt>
                <c:pt idx="3">
                  <c:v>0.21000000000000021</c:v>
                </c:pt>
              </c:numCache>
            </c:numRef>
          </c:val>
        </c:ser>
        <c:dLbls>
          <c:showVal val="1"/>
        </c:dLbls>
        <c:shape val="cylinder"/>
        <c:axId val="38758656"/>
        <c:axId val="38768640"/>
        <c:axId val="0"/>
      </c:bar3DChart>
      <c:catAx>
        <c:axId val="38758656"/>
        <c:scaling>
          <c:orientation val="minMax"/>
        </c:scaling>
        <c:axPos val="b"/>
        <c:majorTickMark val="none"/>
        <c:tickLblPos val="nextTo"/>
        <c:crossAx val="38768640"/>
        <c:crosses val="autoZero"/>
        <c:auto val="1"/>
        <c:lblAlgn val="ctr"/>
        <c:lblOffset val="100"/>
      </c:catAx>
      <c:valAx>
        <c:axId val="38768640"/>
        <c:scaling>
          <c:orientation val="minMax"/>
        </c:scaling>
        <c:delete val="1"/>
        <c:axPos val="l"/>
        <c:numFmt formatCode="0%" sourceLinked="1"/>
        <c:tickLblPos val="none"/>
        <c:crossAx val="38758656"/>
        <c:crosses val="autoZero"/>
        <c:crossBetween val="between"/>
      </c:valAx>
    </c:plotArea>
    <c:legend>
      <c:legendPos val="t"/>
      <c:layout>
        <c:manualLayout>
          <c:xMode val="edge"/>
          <c:yMode val="edge"/>
          <c:x val="0.42224347148562441"/>
          <c:y val="0"/>
          <c:w val="0.15551305702875121"/>
          <c:h val="6.5087155848896641E-2"/>
        </c:manualLayout>
      </c:layout>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tr-TR"/>
  <c:chart>
    <c:autoTitleDeleted val="1"/>
    <c:view3D>
      <c:rotX val="30"/>
      <c:perspective val="30"/>
    </c:view3D>
    <c:plotArea>
      <c:layout>
        <c:manualLayout>
          <c:layoutTarget val="inner"/>
          <c:xMode val="edge"/>
          <c:yMode val="edge"/>
          <c:x val="0.11805555555555558"/>
          <c:y val="0.15046296296296308"/>
          <c:w val="0.81388888888888911"/>
          <c:h val="0.77314814814814836"/>
        </c:manualLayout>
      </c:layout>
      <c:pie3DChart>
        <c:varyColors val="1"/>
        <c:ser>
          <c:idx val="0"/>
          <c:order val="0"/>
          <c:dPt>
            <c:idx val="0"/>
            <c:explosion val="6"/>
          </c:dPt>
          <c:dPt>
            <c:idx val="1"/>
            <c:explosion val="18"/>
          </c:dPt>
          <c:dLbls>
            <c:showCatName val="1"/>
            <c:showPercent val="1"/>
            <c:showLeaderLines val="1"/>
          </c:dLbls>
          <c:cat>
            <c:strRef>
              <c:f>Sayfa6!$F$2:$H$2</c:f>
              <c:strCache>
                <c:ptCount val="3"/>
                <c:pt idx="0">
                  <c:v>0-2 kitap</c:v>
                </c:pt>
                <c:pt idx="1">
                  <c:v>3-4 kitap</c:v>
                </c:pt>
                <c:pt idx="2">
                  <c:v>5 ve daha fazla </c:v>
                </c:pt>
              </c:strCache>
            </c:strRef>
          </c:cat>
          <c:val>
            <c:numRef>
              <c:f>Sayfa6!$F$3:$H$3</c:f>
              <c:numCache>
                <c:formatCode>0%</c:formatCode>
                <c:ptCount val="3"/>
                <c:pt idx="0">
                  <c:v>0.33000000000000157</c:v>
                </c:pt>
                <c:pt idx="1">
                  <c:v>0.41000000000000031</c:v>
                </c:pt>
                <c:pt idx="2">
                  <c:v>0.26</c:v>
                </c:pt>
              </c:numCache>
            </c:numRef>
          </c:val>
        </c:ser>
        <c:dLbls>
          <c:showCatName val="1"/>
          <c:showPercent val="1"/>
        </c:dLbls>
      </c:pie3DChart>
    </c:plotArea>
    <c:plotVisOnly val="1"/>
  </c:chart>
  <c:externalData r:id="rId1"/>
</c:chartSpace>
</file>

<file path=ppt/charts/chart30.xml><?xml version="1.0" encoding="utf-8"?>
<c:chartSpace xmlns:c="http://schemas.openxmlformats.org/drawingml/2006/chart" xmlns:a="http://schemas.openxmlformats.org/drawingml/2006/main" xmlns:r="http://schemas.openxmlformats.org/officeDocument/2006/relationships">
  <c:date1904 val="1"/>
  <c:lang val="tr-TR"/>
  <c:chart>
    <c:autoTitleDeleted val="1"/>
    <c:view3D>
      <c:rAngAx val="1"/>
    </c:view3D>
    <c:plotArea>
      <c:layout/>
      <c:bar3DChart>
        <c:barDir val="col"/>
        <c:grouping val="clustered"/>
        <c:ser>
          <c:idx val="0"/>
          <c:order val="0"/>
          <c:spPr>
            <a:solidFill>
              <a:srgbClr val="00B050"/>
            </a:solidFill>
          </c:spPr>
          <c:dLbls>
            <c:dLbl>
              <c:idx val="0"/>
              <c:layout>
                <c:manualLayout>
                  <c:x val="2.449573504178551E-2"/>
                  <c:y val="-2.9394882050142568E-2"/>
                </c:manualLayout>
              </c:layout>
              <c:showVal val="1"/>
            </c:dLbl>
            <c:dLbl>
              <c:idx val="1"/>
              <c:layout>
                <c:manualLayout>
                  <c:x val="2.2046161537606891E-2"/>
                  <c:y val="-4.0417962818946093E-2"/>
                </c:manualLayout>
              </c:layout>
              <c:showVal val="1"/>
            </c:dLbl>
            <c:dLbl>
              <c:idx val="2"/>
              <c:layout>
                <c:manualLayout>
                  <c:x val="1.7147014529249834E-2"/>
                  <c:y val="-4.4092323075213907E-2"/>
                </c:manualLayout>
              </c:layout>
              <c:showVal val="1"/>
            </c:dLbl>
            <c:dLbl>
              <c:idx val="3"/>
              <c:layout>
                <c:manualLayout>
                  <c:x val="1.4697441025071378E-2"/>
                  <c:y val="-4.0417962818946093E-2"/>
                </c:manualLayout>
              </c:layout>
              <c:showVal val="1"/>
            </c:dLbl>
            <c:showVal val="1"/>
          </c:dLbls>
          <c:cat>
            <c:strRef>
              <c:f>Sayfa17!$F$4:$I$4</c:f>
              <c:strCache>
                <c:ptCount val="4"/>
                <c:pt idx="0">
                  <c:v>Kolay</c:v>
                </c:pt>
                <c:pt idx="1">
                  <c:v>Orta</c:v>
                </c:pt>
                <c:pt idx="2">
                  <c:v>Zor</c:v>
                </c:pt>
                <c:pt idx="3">
                  <c:v>Çok zor</c:v>
                </c:pt>
              </c:strCache>
            </c:strRef>
          </c:cat>
          <c:val>
            <c:numRef>
              <c:f>Sayfa17!$F$5:$I$5</c:f>
              <c:numCache>
                <c:formatCode>0%</c:formatCode>
                <c:ptCount val="4"/>
                <c:pt idx="0">
                  <c:v>0.84000000000000064</c:v>
                </c:pt>
                <c:pt idx="1">
                  <c:v>0.12000000000000002</c:v>
                </c:pt>
                <c:pt idx="2">
                  <c:v>2.0000000000000011E-2</c:v>
                </c:pt>
                <c:pt idx="3">
                  <c:v>2.0000000000000011E-2</c:v>
                </c:pt>
              </c:numCache>
            </c:numRef>
          </c:val>
        </c:ser>
        <c:dLbls>
          <c:showVal val="1"/>
        </c:dLbls>
        <c:shape val="cylinder"/>
        <c:axId val="38879616"/>
        <c:axId val="38881152"/>
        <c:axId val="0"/>
      </c:bar3DChart>
      <c:catAx>
        <c:axId val="38879616"/>
        <c:scaling>
          <c:orientation val="minMax"/>
        </c:scaling>
        <c:axPos val="b"/>
        <c:majorTickMark val="none"/>
        <c:tickLblPos val="nextTo"/>
        <c:crossAx val="38881152"/>
        <c:crosses val="autoZero"/>
        <c:auto val="1"/>
        <c:lblAlgn val="ctr"/>
        <c:lblOffset val="100"/>
      </c:catAx>
      <c:valAx>
        <c:axId val="38881152"/>
        <c:scaling>
          <c:orientation val="minMax"/>
        </c:scaling>
        <c:delete val="1"/>
        <c:axPos val="l"/>
        <c:numFmt formatCode="0%" sourceLinked="1"/>
        <c:tickLblPos val="none"/>
        <c:crossAx val="38879616"/>
        <c:crosses val="autoZero"/>
        <c:crossBetween val="between"/>
      </c:valAx>
    </c:plotArea>
    <c:plotVisOnly val="1"/>
  </c:chart>
  <c:externalData r:id="rId1"/>
</c:chartSpace>
</file>

<file path=ppt/charts/chart31.xml><?xml version="1.0" encoding="utf-8"?>
<c:chartSpace xmlns:c="http://schemas.openxmlformats.org/drawingml/2006/chart" xmlns:a="http://schemas.openxmlformats.org/drawingml/2006/main" xmlns:r="http://schemas.openxmlformats.org/officeDocument/2006/relationships">
  <c:date1904 val="1"/>
  <c:lang val="tr-TR"/>
  <c:chart>
    <c:autoTitleDeleted val="1"/>
    <c:view3D>
      <c:rAngAx val="1"/>
    </c:view3D>
    <c:plotArea>
      <c:layout/>
      <c:bar3DChart>
        <c:barDir val="col"/>
        <c:grouping val="clustered"/>
        <c:ser>
          <c:idx val="0"/>
          <c:order val="0"/>
          <c:tx>
            <c:strRef>
              <c:f>Sayfa16!$B$3</c:f>
              <c:strCache>
                <c:ptCount val="1"/>
                <c:pt idx="0">
                  <c:v>Kız</c:v>
                </c:pt>
              </c:strCache>
            </c:strRef>
          </c:tx>
          <c:spPr>
            <a:solidFill>
              <a:srgbClr val="FF0000"/>
            </a:solidFill>
          </c:spPr>
          <c:dLbls>
            <c:dLbl>
              <c:idx val="0"/>
              <c:layout>
                <c:manualLayout>
                  <c:x val="1.3888888888888987E-2"/>
                  <c:y val="-2.7777777777778064E-2"/>
                </c:manualLayout>
              </c:layout>
              <c:showVal val="1"/>
            </c:dLbl>
            <c:dLbl>
              <c:idx val="1"/>
              <c:layout>
                <c:manualLayout>
                  <c:x val="5.5555555555555558E-3"/>
                  <c:y val="-2.3148148148148064E-2"/>
                </c:manualLayout>
              </c:layout>
              <c:showVal val="1"/>
            </c:dLbl>
            <c:dLbl>
              <c:idx val="2"/>
              <c:layout>
                <c:manualLayout>
                  <c:x val="1.1111111111111125E-2"/>
                  <c:y val="-3.2407407407407648E-2"/>
                </c:manualLayout>
              </c:layout>
              <c:showVal val="1"/>
            </c:dLbl>
            <c:dLbl>
              <c:idx val="3"/>
              <c:layout>
                <c:manualLayout>
                  <c:x val="8.3333333333334546E-3"/>
                  <c:y val="-4.1666666666666664E-2"/>
                </c:manualLayout>
              </c:layout>
              <c:showVal val="1"/>
            </c:dLbl>
            <c:showVal val="1"/>
          </c:dLbls>
          <c:cat>
            <c:strRef>
              <c:f>Sayfa16!$C$2:$F$2</c:f>
              <c:strCache>
                <c:ptCount val="4"/>
                <c:pt idx="0">
                  <c:v>Kolay</c:v>
                </c:pt>
                <c:pt idx="1">
                  <c:v>Orta</c:v>
                </c:pt>
                <c:pt idx="2">
                  <c:v>Zor</c:v>
                </c:pt>
                <c:pt idx="3">
                  <c:v>Çok zor</c:v>
                </c:pt>
              </c:strCache>
            </c:strRef>
          </c:cat>
          <c:val>
            <c:numRef>
              <c:f>Sayfa16!$C$3:$F$3</c:f>
              <c:numCache>
                <c:formatCode>0%</c:formatCode>
                <c:ptCount val="4"/>
                <c:pt idx="0">
                  <c:v>0.88</c:v>
                </c:pt>
                <c:pt idx="1">
                  <c:v>9.0000000000000024E-2</c:v>
                </c:pt>
                <c:pt idx="2">
                  <c:v>2.0000000000000011E-2</c:v>
                </c:pt>
                <c:pt idx="3">
                  <c:v>1.0000000000000005E-2</c:v>
                </c:pt>
              </c:numCache>
            </c:numRef>
          </c:val>
        </c:ser>
        <c:ser>
          <c:idx val="1"/>
          <c:order val="1"/>
          <c:tx>
            <c:strRef>
              <c:f>Sayfa16!$B$4</c:f>
              <c:strCache>
                <c:ptCount val="1"/>
                <c:pt idx="0">
                  <c:v>Erkek</c:v>
                </c:pt>
              </c:strCache>
            </c:strRef>
          </c:tx>
          <c:spPr>
            <a:solidFill>
              <a:srgbClr val="00B0F0"/>
            </a:solidFill>
          </c:spPr>
          <c:dLbls>
            <c:dLbl>
              <c:idx val="0"/>
              <c:layout>
                <c:manualLayout>
                  <c:x val="1.6666666666666701E-2"/>
                  <c:y val="-2.3148148148148147E-2"/>
                </c:manualLayout>
              </c:layout>
              <c:showVal val="1"/>
            </c:dLbl>
            <c:dLbl>
              <c:idx val="1"/>
              <c:layout>
                <c:manualLayout>
                  <c:x val="1.1111111111111125E-2"/>
                  <c:y val="-9.2592592592592605E-3"/>
                </c:manualLayout>
              </c:layout>
              <c:showVal val="1"/>
            </c:dLbl>
            <c:dLbl>
              <c:idx val="2"/>
              <c:layout>
                <c:manualLayout>
                  <c:x val="5.5555555555555558E-3"/>
                  <c:y val="-2.7777777777778064E-2"/>
                </c:manualLayout>
              </c:layout>
              <c:showVal val="1"/>
            </c:dLbl>
            <c:dLbl>
              <c:idx val="3"/>
              <c:layout>
                <c:manualLayout>
                  <c:x val="2.7777777777778113E-3"/>
                  <c:y val="-4.1666666666666664E-2"/>
                </c:manualLayout>
              </c:layout>
              <c:showVal val="1"/>
            </c:dLbl>
            <c:showVal val="1"/>
          </c:dLbls>
          <c:cat>
            <c:strRef>
              <c:f>Sayfa16!$C$2:$F$2</c:f>
              <c:strCache>
                <c:ptCount val="4"/>
                <c:pt idx="0">
                  <c:v>Kolay</c:v>
                </c:pt>
                <c:pt idx="1">
                  <c:v>Orta</c:v>
                </c:pt>
                <c:pt idx="2">
                  <c:v>Zor</c:v>
                </c:pt>
                <c:pt idx="3">
                  <c:v>Çok zor</c:v>
                </c:pt>
              </c:strCache>
            </c:strRef>
          </c:cat>
          <c:val>
            <c:numRef>
              <c:f>Sayfa16!$C$4:$F$4</c:f>
              <c:numCache>
                <c:formatCode>0%</c:formatCode>
                <c:ptCount val="4"/>
                <c:pt idx="0">
                  <c:v>0.82000000000000062</c:v>
                </c:pt>
                <c:pt idx="1">
                  <c:v>0.14000000000000001</c:v>
                </c:pt>
                <c:pt idx="2">
                  <c:v>2.0000000000000011E-2</c:v>
                </c:pt>
                <c:pt idx="3">
                  <c:v>2.0000000000000011E-2</c:v>
                </c:pt>
              </c:numCache>
            </c:numRef>
          </c:val>
        </c:ser>
        <c:dLbls>
          <c:showVal val="1"/>
        </c:dLbls>
        <c:shape val="cylinder"/>
        <c:axId val="38914688"/>
        <c:axId val="38924672"/>
        <c:axId val="0"/>
      </c:bar3DChart>
      <c:catAx>
        <c:axId val="38914688"/>
        <c:scaling>
          <c:orientation val="minMax"/>
        </c:scaling>
        <c:axPos val="b"/>
        <c:majorTickMark val="none"/>
        <c:tickLblPos val="nextTo"/>
        <c:crossAx val="38924672"/>
        <c:crosses val="autoZero"/>
        <c:auto val="1"/>
        <c:lblAlgn val="ctr"/>
        <c:lblOffset val="100"/>
      </c:catAx>
      <c:valAx>
        <c:axId val="38924672"/>
        <c:scaling>
          <c:orientation val="minMax"/>
        </c:scaling>
        <c:delete val="1"/>
        <c:axPos val="l"/>
        <c:numFmt formatCode="0%" sourceLinked="1"/>
        <c:tickLblPos val="none"/>
        <c:crossAx val="38914688"/>
        <c:crosses val="autoZero"/>
        <c:crossBetween val="between"/>
      </c:valAx>
    </c:plotArea>
    <c:legend>
      <c:legendPos val="t"/>
    </c:legend>
    <c:plotVisOnly val="1"/>
  </c:chart>
  <c:externalData r:id="rId1"/>
</c:chartSpace>
</file>

<file path=ppt/charts/chart32.xml><?xml version="1.0" encoding="utf-8"?>
<c:chartSpace xmlns:c="http://schemas.openxmlformats.org/drawingml/2006/chart" xmlns:a="http://schemas.openxmlformats.org/drawingml/2006/main" xmlns:r="http://schemas.openxmlformats.org/officeDocument/2006/relationships">
  <c:date1904 val="1"/>
  <c:lang val="tr-TR"/>
  <c:chart>
    <c:autoTitleDeleted val="1"/>
    <c:view3D>
      <c:rAngAx val="1"/>
    </c:view3D>
    <c:plotArea>
      <c:layout/>
      <c:bar3DChart>
        <c:barDir val="col"/>
        <c:grouping val="clustered"/>
        <c:ser>
          <c:idx val="0"/>
          <c:order val="0"/>
          <c:spPr>
            <a:solidFill>
              <a:schemeClr val="accent4"/>
            </a:solidFill>
          </c:spPr>
          <c:dLbls>
            <c:dLbl>
              <c:idx val="0"/>
              <c:layout>
                <c:manualLayout>
                  <c:x val="1.2080088513757227E-2"/>
                  <c:y val="-5.8789764100285163E-2"/>
                </c:manualLayout>
              </c:layout>
              <c:showVal val="1"/>
            </c:dLbl>
            <c:dLbl>
              <c:idx val="1"/>
              <c:layout>
                <c:manualLayout>
                  <c:x val="1.9328141622011605E-2"/>
                  <c:y val="-4.4956878429629817E-2"/>
                </c:manualLayout>
              </c:layout>
              <c:showVal val="1"/>
            </c:dLbl>
            <c:dLbl>
              <c:idx val="2"/>
              <c:layout>
                <c:manualLayout>
                  <c:x val="1.2080088513757227E-2"/>
                  <c:y val="-5.5331542682621387E-2"/>
                </c:manualLayout>
              </c:layout>
              <c:showVal val="1"/>
            </c:dLbl>
            <c:dLbl>
              <c:idx val="3"/>
              <c:layout>
                <c:manualLayout>
                  <c:x val="1.449610621650867E-2"/>
                  <c:y val="-2.7665771341310659E-2"/>
                </c:manualLayout>
              </c:layout>
              <c:showVal val="1"/>
            </c:dLbl>
            <c:showVal val="1"/>
          </c:dLbls>
          <c:cat>
            <c:strRef>
              <c:f>Sayfa18!$E$4:$H$4</c:f>
              <c:strCache>
                <c:ptCount val="4"/>
                <c:pt idx="0">
                  <c:v>Kolay</c:v>
                </c:pt>
                <c:pt idx="1">
                  <c:v>Orta</c:v>
                </c:pt>
                <c:pt idx="2">
                  <c:v>Zor</c:v>
                </c:pt>
                <c:pt idx="3">
                  <c:v>Çok zor</c:v>
                </c:pt>
              </c:strCache>
            </c:strRef>
          </c:cat>
          <c:val>
            <c:numRef>
              <c:f>Sayfa18!$E$5:$H$5</c:f>
              <c:numCache>
                <c:formatCode>0%</c:formatCode>
                <c:ptCount val="4"/>
                <c:pt idx="0">
                  <c:v>0.19</c:v>
                </c:pt>
                <c:pt idx="1">
                  <c:v>0.58000000000000007</c:v>
                </c:pt>
                <c:pt idx="2">
                  <c:v>0.18000000000000024</c:v>
                </c:pt>
                <c:pt idx="3">
                  <c:v>0.05</c:v>
                </c:pt>
              </c:numCache>
            </c:numRef>
          </c:val>
        </c:ser>
        <c:dLbls>
          <c:showVal val="1"/>
        </c:dLbls>
        <c:shape val="cylinder"/>
        <c:axId val="38699776"/>
        <c:axId val="38701312"/>
        <c:axId val="0"/>
      </c:bar3DChart>
      <c:catAx>
        <c:axId val="38699776"/>
        <c:scaling>
          <c:orientation val="minMax"/>
        </c:scaling>
        <c:axPos val="b"/>
        <c:majorTickMark val="none"/>
        <c:tickLblPos val="nextTo"/>
        <c:crossAx val="38701312"/>
        <c:crosses val="autoZero"/>
        <c:auto val="1"/>
        <c:lblAlgn val="ctr"/>
        <c:lblOffset val="100"/>
      </c:catAx>
      <c:valAx>
        <c:axId val="38701312"/>
        <c:scaling>
          <c:orientation val="minMax"/>
        </c:scaling>
        <c:delete val="1"/>
        <c:axPos val="l"/>
        <c:numFmt formatCode="0%" sourceLinked="1"/>
        <c:tickLblPos val="none"/>
        <c:crossAx val="38699776"/>
        <c:crosses val="autoZero"/>
        <c:crossBetween val="between"/>
      </c:valAx>
    </c:plotArea>
    <c:plotVisOnly val="1"/>
  </c:chart>
  <c:externalData r:id="rId1"/>
</c:chartSpace>
</file>

<file path=ppt/charts/chart33.xml><?xml version="1.0" encoding="utf-8"?>
<c:chartSpace xmlns:c="http://schemas.openxmlformats.org/drawingml/2006/chart" xmlns:a="http://schemas.openxmlformats.org/drawingml/2006/main" xmlns:r="http://schemas.openxmlformats.org/officeDocument/2006/relationships">
  <c:date1904 val="1"/>
  <c:lang val="tr-TR"/>
  <c:chart>
    <c:autoTitleDeleted val="1"/>
    <c:view3D>
      <c:rAngAx val="1"/>
    </c:view3D>
    <c:plotArea>
      <c:layout/>
      <c:bar3DChart>
        <c:barDir val="col"/>
        <c:grouping val="clustered"/>
        <c:ser>
          <c:idx val="0"/>
          <c:order val="0"/>
          <c:tx>
            <c:strRef>
              <c:f>Sayfa17!$B$3</c:f>
              <c:strCache>
                <c:ptCount val="1"/>
                <c:pt idx="0">
                  <c:v>Kız</c:v>
                </c:pt>
              </c:strCache>
            </c:strRef>
          </c:tx>
          <c:spPr>
            <a:solidFill>
              <a:srgbClr val="FF0000"/>
            </a:solidFill>
          </c:spPr>
          <c:dLbls>
            <c:dLbl>
              <c:idx val="0"/>
              <c:layout>
                <c:manualLayout>
                  <c:x val="8.3333333333333367E-3"/>
                  <c:y val="-1.8518518518518583E-2"/>
                </c:manualLayout>
              </c:layout>
              <c:showVal val="1"/>
            </c:dLbl>
            <c:dLbl>
              <c:idx val="1"/>
              <c:layout>
                <c:manualLayout>
                  <c:x val="5.5555555555555558E-3"/>
                  <c:y val="-2.7777777777778078E-2"/>
                </c:manualLayout>
              </c:layout>
              <c:showVal val="1"/>
            </c:dLbl>
            <c:dLbl>
              <c:idx val="2"/>
              <c:layout>
                <c:manualLayout>
                  <c:x val="1.1111111111111125E-2"/>
                  <c:y val="-1.388888888888899E-2"/>
                </c:manualLayout>
              </c:layout>
              <c:showVal val="1"/>
            </c:dLbl>
            <c:showVal val="1"/>
          </c:dLbls>
          <c:cat>
            <c:strRef>
              <c:f>Sayfa17!$C$2:$F$2</c:f>
              <c:strCache>
                <c:ptCount val="4"/>
                <c:pt idx="0">
                  <c:v>Kolay</c:v>
                </c:pt>
                <c:pt idx="1">
                  <c:v>Orta</c:v>
                </c:pt>
                <c:pt idx="2">
                  <c:v>Zor</c:v>
                </c:pt>
                <c:pt idx="3">
                  <c:v>Çok zor</c:v>
                </c:pt>
              </c:strCache>
            </c:strRef>
          </c:cat>
          <c:val>
            <c:numRef>
              <c:f>Sayfa17!$C$3:$F$3</c:f>
              <c:numCache>
                <c:formatCode>0%</c:formatCode>
                <c:ptCount val="4"/>
                <c:pt idx="0">
                  <c:v>0.17</c:v>
                </c:pt>
                <c:pt idx="1">
                  <c:v>0.60000000000000064</c:v>
                </c:pt>
                <c:pt idx="2">
                  <c:v>0.18000000000000024</c:v>
                </c:pt>
                <c:pt idx="3">
                  <c:v>0.05</c:v>
                </c:pt>
              </c:numCache>
            </c:numRef>
          </c:val>
        </c:ser>
        <c:ser>
          <c:idx val="1"/>
          <c:order val="1"/>
          <c:tx>
            <c:strRef>
              <c:f>Sayfa17!$B$4</c:f>
              <c:strCache>
                <c:ptCount val="1"/>
                <c:pt idx="0">
                  <c:v>Erkek</c:v>
                </c:pt>
              </c:strCache>
            </c:strRef>
          </c:tx>
          <c:spPr>
            <a:solidFill>
              <a:srgbClr val="00B0F0"/>
            </a:solidFill>
          </c:spPr>
          <c:dLbls>
            <c:dLbl>
              <c:idx val="0"/>
              <c:layout>
                <c:manualLayout>
                  <c:x val="1.388888888888899E-2"/>
                  <c:y val="-2.7777777777778078E-2"/>
                </c:manualLayout>
              </c:layout>
              <c:showVal val="1"/>
            </c:dLbl>
            <c:dLbl>
              <c:idx val="1"/>
              <c:layout>
                <c:manualLayout>
                  <c:x val="1.6666666666666701E-2"/>
                  <c:y val="-3.2407407407407676E-2"/>
                </c:manualLayout>
              </c:layout>
              <c:showVal val="1"/>
            </c:dLbl>
            <c:dLbl>
              <c:idx val="2"/>
              <c:layout>
                <c:manualLayout>
                  <c:x val="1.1111111111111125E-2"/>
                  <c:y val="-1.388888888888899E-2"/>
                </c:manualLayout>
              </c:layout>
              <c:showVal val="1"/>
            </c:dLbl>
            <c:showVal val="1"/>
          </c:dLbls>
          <c:cat>
            <c:strRef>
              <c:f>Sayfa17!$C$2:$F$2</c:f>
              <c:strCache>
                <c:ptCount val="4"/>
                <c:pt idx="0">
                  <c:v>Kolay</c:v>
                </c:pt>
                <c:pt idx="1">
                  <c:v>Orta</c:v>
                </c:pt>
                <c:pt idx="2">
                  <c:v>Zor</c:v>
                </c:pt>
                <c:pt idx="3">
                  <c:v>Çok zor</c:v>
                </c:pt>
              </c:strCache>
            </c:strRef>
          </c:cat>
          <c:val>
            <c:numRef>
              <c:f>Sayfa17!$C$4:$F$4</c:f>
              <c:numCache>
                <c:formatCode>0%</c:formatCode>
                <c:ptCount val="4"/>
                <c:pt idx="0">
                  <c:v>0.21000000000000021</c:v>
                </c:pt>
                <c:pt idx="1">
                  <c:v>0.56000000000000005</c:v>
                </c:pt>
                <c:pt idx="2">
                  <c:v>0.18000000000000024</c:v>
                </c:pt>
                <c:pt idx="3">
                  <c:v>0.05</c:v>
                </c:pt>
              </c:numCache>
            </c:numRef>
          </c:val>
        </c:ser>
        <c:dLbls>
          <c:showVal val="1"/>
        </c:dLbls>
        <c:shape val="cylinder"/>
        <c:axId val="38800384"/>
        <c:axId val="38822656"/>
        <c:axId val="0"/>
      </c:bar3DChart>
      <c:catAx>
        <c:axId val="38800384"/>
        <c:scaling>
          <c:orientation val="minMax"/>
        </c:scaling>
        <c:axPos val="b"/>
        <c:majorTickMark val="none"/>
        <c:tickLblPos val="nextTo"/>
        <c:crossAx val="38822656"/>
        <c:crosses val="autoZero"/>
        <c:auto val="1"/>
        <c:lblAlgn val="ctr"/>
        <c:lblOffset val="100"/>
      </c:catAx>
      <c:valAx>
        <c:axId val="38822656"/>
        <c:scaling>
          <c:orientation val="minMax"/>
        </c:scaling>
        <c:delete val="1"/>
        <c:axPos val="l"/>
        <c:numFmt formatCode="0%" sourceLinked="1"/>
        <c:tickLblPos val="none"/>
        <c:crossAx val="38800384"/>
        <c:crosses val="autoZero"/>
        <c:crossBetween val="between"/>
      </c:valAx>
    </c:plotArea>
    <c:legend>
      <c:legendPos val="t"/>
    </c:legend>
    <c:plotVisOnly val="1"/>
  </c:chart>
  <c:externalData r:id="rId1"/>
</c:chartSpace>
</file>

<file path=ppt/charts/chart34.xml><?xml version="1.0" encoding="utf-8"?>
<c:chartSpace xmlns:c="http://schemas.openxmlformats.org/drawingml/2006/chart" xmlns:a="http://schemas.openxmlformats.org/drawingml/2006/main" xmlns:r="http://schemas.openxmlformats.org/officeDocument/2006/relationships">
  <c:date1904 val="1"/>
  <c:lang val="tr-TR"/>
  <c:chart>
    <c:autoTitleDeleted val="1"/>
    <c:view3D>
      <c:rAngAx val="1"/>
    </c:view3D>
    <c:plotArea>
      <c:layout/>
      <c:bar3DChart>
        <c:barDir val="col"/>
        <c:grouping val="clustered"/>
        <c:ser>
          <c:idx val="0"/>
          <c:order val="0"/>
          <c:spPr>
            <a:solidFill>
              <a:schemeClr val="accent6">
                <a:lumMod val="75000"/>
              </a:schemeClr>
            </a:solidFill>
          </c:spPr>
          <c:dLbls>
            <c:dLbl>
              <c:idx val="0"/>
              <c:layout>
                <c:manualLayout>
                  <c:x val="1.5449996350394559E-2"/>
                  <c:y val="-3.5273858460171101E-2"/>
                </c:manualLayout>
              </c:layout>
              <c:showVal val="1"/>
            </c:dLbl>
            <c:dLbl>
              <c:idx val="1"/>
              <c:layout>
                <c:manualLayout>
                  <c:x val="7.7249981751972814E-3"/>
                  <c:y val="-3.1746472614153989E-2"/>
                </c:manualLayout>
              </c:layout>
              <c:showVal val="1"/>
            </c:dLbl>
            <c:dLbl>
              <c:idx val="2"/>
              <c:layout>
                <c:manualLayout>
                  <c:x val="1.8443526140793823E-2"/>
                  <c:y val="-3.1628165670158082E-2"/>
                </c:manualLayout>
              </c:layout>
              <c:showVal val="1"/>
            </c:dLbl>
            <c:dLbl>
              <c:idx val="3"/>
              <c:layout>
                <c:manualLayout>
                  <c:x val="1.8024995742126994E-2"/>
                  <c:y val="-4.2328630152205331E-2"/>
                </c:manualLayout>
              </c:layout>
              <c:showVal val="1"/>
            </c:dLbl>
            <c:showVal val="1"/>
          </c:dLbls>
          <c:cat>
            <c:strRef>
              <c:f>Sayfa19!$F$6:$I$6</c:f>
              <c:strCache>
                <c:ptCount val="4"/>
                <c:pt idx="0">
                  <c:v>Kolay</c:v>
                </c:pt>
                <c:pt idx="1">
                  <c:v>Orta</c:v>
                </c:pt>
                <c:pt idx="2">
                  <c:v>Zor</c:v>
                </c:pt>
                <c:pt idx="3">
                  <c:v>Çok zor</c:v>
                </c:pt>
              </c:strCache>
            </c:strRef>
          </c:cat>
          <c:val>
            <c:numRef>
              <c:f>Sayfa19!$F$7:$I$7</c:f>
              <c:numCache>
                <c:formatCode>0%</c:formatCode>
                <c:ptCount val="4"/>
                <c:pt idx="0">
                  <c:v>0.27</c:v>
                </c:pt>
                <c:pt idx="1">
                  <c:v>0.49000000000000032</c:v>
                </c:pt>
                <c:pt idx="2">
                  <c:v>0.18000000000000024</c:v>
                </c:pt>
                <c:pt idx="3">
                  <c:v>6.0000000000000032E-2</c:v>
                </c:pt>
              </c:numCache>
            </c:numRef>
          </c:val>
        </c:ser>
        <c:dLbls>
          <c:showVal val="1"/>
        </c:dLbls>
        <c:shape val="cylinder"/>
        <c:axId val="38851712"/>
        <c:axId val="38853248"/>
        <c:axId val="0"/>
      </c:bar3DChart>
      <c:catAx>
        <c:axId val="38851712"/>
        <c:scaling>
          <c:orientation val="minMax"/>
        </c:scaling>
        <c:axPos val="b"/>
        <c:majorTickMark val="none"/>
        <c:tickLblPos val="nextTo"/>
        <c:crossAx val="38853248"/>
        <c:crosses val="autoZero"/>
        <c:auto val="1"/>
        <c:lblAlgn val="ctr"/>
        <c:lblOffset val="100"/>
      </c:catAx>
      <c:valAx>
        <c:axId val="38853248"/>
        <c:scaling>
          <c:orientation val="minMax"/>
        </c:scaling>
        <c:delete val="1"/>
        <c:axPos val="l"/>
        <c:numFmt formatCode="0%" sourceLinked="1"/>
        <c:tickLblPos val="none"/>
        <c:crossAx val="38851712"/>
        <c:crosses val="autoZero"/>
        <c:crossBetween val="between"/>
      </c:valAx>
    </c:plotArea>
    <c:plotVisOnly val="1"/>
  </c:chart>
  <c:externalData r:id="rId1"/>
</c:chartSpace>
</file>

<file path=ppt/charts/chart35.xml><?xml version="1.0" encoding="utf-8"?>
<c:chartSpace xmlns:c="http://schemas.openxmlformats.org/drawingml/2006/chart" xmlns:a="http://schemas.openxmlformats.org/drawingml/2006/main" xmlns:r="http://schemas.openxmlformats.org/officeDocument/2006/relationships">
  <c:date1904 val="1"/>
  <c:lang val="tr-TR"/>
  <c:chart>
    <c:autoTitleDeleted val="1"/>
    <c:view3D>
      <c:rAngAx val="1"/>
    </c:view3D>
    <c:plotArea>
      <c:layout>
        <c:manualLayout>
          <c:layoutTarget val="inner"/>
          <c:xMode val="edge"/>
          <c:yMode val="edge"/>
          <c:x val="5.4272829553012554E-2"/>
          <c:y val="8.839969578543562E-2"/>
          <c:w val="0.94572717044698751"/>
          <c:h val="0.84403101452779772"/>
        </c:manualLayout>
      </c:layout>
      <c:bar3DChart>
        <c:barDir val="col"/>
        <c:grouping val="clustered"/>
        <c:ser>
          <c:idx val="0"/>
          <c:order val="0"/>
          <c:tx>
            <c:strRef>
              <c:f>Sayfa18!$B$3</c:f>
              <c:strCache>
                <c:ptCount val="1"/>
                <c:pt idx="0">
                  <c:v>Kız</c:v>
                </c:pt>
              </c:strCache>
            </c:strRef>
          </c:tx>
          <c:spPr>
            <a:solidFill>
              <a:srgbClr val="FF0000"/>
            </a:solidFill>
          </c:spPr>
          <c:dLbls>
            <c:dLbl>
              <c:idx val="0"/>
              <c:layout>
                <c:manualLayout>
                  <c:x val="8.3333333333333367E-3"/>
                  <c:y val="-1.388888888888899E-2"/>
                </c:manualLayout>
              </c:layout>
              <c:showVal val="1"/>
            </c:dLbl>
            <c:dLbl>
              <c:idx val="1"/>
              <c:layout>
                <c:manualLayout>
                  <c:x val="1.1111111111111125E-2"/>
                  <c:y val="-2.7777777777778078E-2"/>
                </c:manualLayout>
              </c:layout>
              <c:showVal val="1"/>
            </c:dLbl>
            <c:dLbl>
              <c:idx val="2"/>
              <c:layout>
                <c:manualLayout>
                  <c:x val="8.3333333333333367E-3"/>
                  <c:y val="-2.3148148148148147E-2"/>
                </c:manualLayout>
              </c:layout>
              <c:showVal val="1"/>
            </c:dLbl>
            <c:dLbl>
              <c:idx val="3"/>
              <c:layout>
                <c:manualLayout>
                  <c:x val="1.1111111111111221E-2"/>
                  <c:y val="-2.3148148148148147E-2"/>
                </c:manualLayout>
              </c:layout>
              <c:showVal val="1"/>
            </c:dLbl>
            <c:showVal val="1"/>
          </c:dLbls>
          <c:cat>
            <c:strRef>
              <c:f>Sayfa18!$C$2:$F$2</c:f>
              <c:strCache>
                <c:ptCount val="4"/>
                <c:pt idx="0">
                  <c:v>Kolay</c:v>
                </c:pt>
                <c:pt idx="1">
                  <c:v>Orta</c:v>
                </c:pt>
                <c:pt idx="2">
                  <c:v>Zor</c:v>
                </c:pt>
                <c:pt idx="3">
                  <c:v>Çok zor</c:v>
                </c:pt>
              </c:strCache>
            </c:strRef>
          </c:cat>
          <c:val>
            <c:numRef>
              <c:f>Sayfa18!$C$3:$F$3</c:f>
              <c:numCache>
                <c:formatCode>0%</c:formatCode>
                <c:ptCount val="4"/>
                <c:pt idx="0">
                  <c:v>0.24000000000000021</c:v>
                </c:pt>
                <c:pt idx="1">
                  <c:v>0.5</c:v>
                </c:pt>
                <c:pt idx="2">
                  <c:v>0.2</c:v>
                </c:pt>
                <c:pt idx="3">
                  <c:v>6.0000000000000032E-2</c:v>
                </c:pt>
              </c:numCache>
            </c:numRef>
          </c:val>
        </c:ser>
        <c:ser>
          <c:idx val="1"/>
          <c:order val="1"/>
          <c:tx>
            <c:strRef>
              <c:f>Sayfa18!$B$4</c:f>
              <c:strCache>
                <c:ptCount val="1"/>
                <c:pt idx="0">
                  <c:v>Erkek</c:v>
                </c:pt>
              </c:strCache>
            </c:strRef>
          </c:tx>
          <c:spPr>
            <a:solidFill>
              <a:srgbClr val="00B0F0"/>
            </a:solidFill>
          </c:spPr>
          <c:dLbls>
            <c:dLbl>
              <c:idx val="0"/>
              <c:layout>
                <c:manualLayout>
                  <c:x val="1.388888888888899E-2"/>
                  <c:y val="-2.3148148148148147E-2"/>
                </c:manualLayout>
              </c:layout>
              <c:showVal val="1"/>
            </c:dLbl>
            <c:dLbl>
              <c:idx val="1"/>
              <c:layout>
                <c:manualLayout>
                  <c:x val="1.1111111111111125E-2"/>
                  <c:y val="-2.7777777777778099E-2"/>
                </c:manualLayout>
              </c:layout>
              <c:showVal val="1"/>
            </c:dLbl>
            <c:dLbl>
              <c:idx val="2"/>
              <c:layout>
                <c:manualLayout>
                  <c:x val="1.6666666666666701E-2"/>
                  <c:y val="-2.3148148148148147E-2"/>
                </c:manualLayout>
              </c:layout>
              <c:showVal val="1"/>
            </c:dLbl>
            <c:dLbl>
              <c:idx val="3"/>
              <c:layout>
                <c:manualLayout>
                  <c:x val="8.3333333333333367E-3"/>
                  <c:y val="-2.3148148148148064E-2"/>
                </c:manualLayout>
              </c:layout>
              <c:showVal val="1"/>
            </c:dLbl>
            <c:showVal val="1"/>
          </c:dLbls>
          <c:cat>
            <c:strRef>
              <c:f>Sayfa18!$C$2:$F$2</c:f>
              <c:strCache>
                <c:ptCount val="4"/>
                <c:pt idx="0">
                  <c:v>Kolay</c:v>
                </c:pt>
                <c:pt idx="1">
                  <c:v>Orta</c:v>
                </c:pt>
                <c:pt idx="2">
                  <c:v>Zor</c:v>
                </c:pt>
                <c:pt idx="3">
                  <c:v>Çok zor</c:v>
                </c:pt>
              </c:strCache>
            </c:strRef>
          </c:cat>
          <c:val>
            <c:numRef>
              <c:f>Sayfa18!$C$4:$F$4</c:f>
              <c:numCache>
                <c:formatCode>0%</c:formatCode>
                <c:ptCount val="4"/>
                <c:pt idx="0">
                  <c:v>0.30000000000000032</c:v>
                </c:pt>
                <c:pt idx="1">
                  <c:v>0.49000000000000032</c:v>
                </c:pt>
                <c:pt idx="2">
                  <c:v>0.16</c:v>
                </c:pt>
                <c:pt idx="3">
                  <c:v>0.05</c:v>
                </c:pt>
              </c:numCache>
            </c:numRef>
          </c:val>
        </c:ser>
        <c:dLbls>
          <c:showVal val="1"/>
        </c:dLbls>
        <c:shape val="cylinder"/>
        <c:axId val="39030144"/>
        <c:axId val="39040128"/>
        <c:axId val="0"/>
      </c:bar3DChart>
      <c:catAx>
        <c:axId val="39030144"/>
        <c:scaling>
          <c:orientation val="minMax"/>
        </c:scaling>
        <c:axPos val="b"/>
        <c:majorTickMark val="none"/>
        <c:tickLblPos val="nextTo"/>
        <c:crossAx val="39040128"/>
        <c:crosses val="autoZero"/>
        <c:auto val="1"/>
        <c:lblAlgn val="ctr"/>
        <c:lblOffset val="100"/>
      </c:catAx>
      <c:valAx>
        <c:axId val="39040128"/>
        <c:scaling>
          <c:orientation val="minMax"/>
        </c:scaling>
        <c:delete val="1"/>
        <c:axPos val="l"/>
        <c:numFmt formatCode="0%" sourceLinked="1"/>
        <c:tickLblPos val="none"/>
        <c:crossAx val="39030144"/>
        <c:crosses val="autoZero"/>
        <c:crossBetween val="between"/>
      </c:valAx>
    </c:plotArea>
    <c:legend>
      <c:legendPos val="t"/>
    </c:legend>
    <c:plotVisOnly val="1"/>
  </c:chart>
  <c:externalData r:id="rId1"/>
</c:chartSpace>
</file>

<file path=ppt/charts/chart36.xml><?xml version="1.0" encoding="utf-8"?>
<c:chartSpace xmlns:c="http://schemas.openxmlformats.org/drawingml/2006/chart" xmlns:a="http://schemas.openxmlformats.org/drawingml/2006/main" xmlns:r="http://schemas.openxmlformats.org/officeDocument/2006/relationships">
  <c:date1904 val="1"/>
  <c:lang val="tr-TR"/>
  <c:chart>
    <c:autoTitleDeleted val="1"/>
    <c:view3D>
      <c:rAngAx val="1"/>
    </c:view3D>
    <c:plotArea>
      <c:layout>
        <c:manualLayout>
          <c:layoutTarget val="inner"/>
          <c:xMode val="edge"/>
          <c:yMode val="edge"/>
          <c:x val="6.1927409727612487E-2"/>
          <c:y val="5.105426882393186E-2"/>
          <c:w val="0.93807259027238754"/>
          <c:h val="0.83267356258661329"/>
        </c:manualLayout>
      </c:layout>
      <c:bar3DChart>
        <c:barDir val="col"/>
        <c:grouping val="clustered"/>
        <c:ser>
          <c:idx val="0"/>
          <c:order val="0"/>
          <c:spPr>
            <a:solidFill>
              <a:srgbClr val="FFFF00"/>
            </a:solidFill>
          </c:spPr>
          <c:dLbls>
            <c:dLbl>
              <c:idx val="0"/>
              <c:layout>
                <c:manualLayout>
                  <c:x val="2.5195613185836494E-2"/>
                  <c:y val="-4.3192479747148294E-2"/>
                </c:manualLayout>
              </c:layout>
              <c:showVal val="1"/>
            </c:dLbl>
            <c:dLbl>
              <c:idx val="1"/>
              <c:layout>
                <c:manualLayout>
                  <c:x val="1.763692923008555E-2"/>
                  <c:y val="-5.0391226371672974E-2"/>
                </c:manualLayout>
              </c:layout>
              <c:showVal val="1"/>
            </c:dLbl>
            <c:dLbl>
              <c:idx val="2"/>
              <c:layout>
                <c:manualLayout>
                  <c:x val="1.0078245274334598E-2"/>
                  <c:y val="-5.0391226371672988E-2"/>
                </c:manualLayout>
              </c:layout>
              <c:showVal val="1"/>
            </c:dLbl>
            <c:dLbl>
              <c:idx val="3"/>
              <c:layout>
                <c:manualLayout>
                  <c:x val="3.0234735823003799E-2"/>
                  <c:y val="-3.5993733122623606E-2"/>
                </c:manualLayout>
              </c:layout>
              <c:showVal val="1"/>
            </c:dLbl>
            <c:showVal val="1"/>
          </c:dLbls>
          <c:cat>
            <c:strRef>
              <c:f>Sayfa21!$B$4:$E$4</c:f>
              <c:strCache>
                <c:ptCount val="4"/>
                <c:pt idx="0">
                  <c:v>Kolay</c:v>
                </c:pt>
                <c:pt idx="1">
                  <c:v>Orta</c:v>
                </c:pt>
                <c:pt idx="2">
                  <c:v>Zor</c:v>
                </c:pt>
                <c:pt idx="3">
                  <c:v>Çok zor</c:v>
                </c:pt>
              </c:strCache>
            </c:strRef>
          </c:cat>
          <c:val>
            <c:numRef>
              <c:f>Sayfa21!$B$5:$E$5</c:f>
              <c:numCache>
                <c:formatCode>0%</c:formatCode>
                <c:ptCount val="4"/>
                <c:pt idx="0">
                  <c:v>0.15000000000000024</c:v>
                </c:pt>
                <c:pt idx="1">
                  <c:v>0.30000000000000032</c:v>
                </c:pt>
                <c:pt idx="2">
                  <c:v>0.33000000000000246</c:v>
                </c:pt>
                <c:pt idx="3">
                  <c:v>0.22</c:v>
                </c:pt>
              </c:numCache>
            </c:numRef>
          </c:val>
        </c:ser>
        <c:dLbls>
          <c:showVal val="1"/>
        </c:dLbls>
        <c:shape val="cylinder"/>
        <c:axId val="39134720"/>
        <c:axId val="39136256"/>
        <c:axId val="0"/>
      </c:bar3DChart>
      <c:catAx>
        <c:axId val="39134720"/>
        <c:scaling>
          <c:orientation val="minMax"/>
        </c:scaling>
        <c:axPos val="b"/>
        <c:majorTickMark val="none"/>
        <c:tickLblPos val="nextTo"/>
        <c:crossAx val="39136256"/>
        <c:crosses val="autoZero"/>
        <c:auto val="1"/>
        <c:lblAlgn val="ctr"/>
        <c:lblOffset val="100"/>
      </c:catAx>
      <c:valAx>
        <c:axId val="39136256"/>
        <c:scaling>
          <c:orientation val="minMax"/>
        </c:scaling>
        <c:delete val="1"/>
        <c:axPos val="l"/>
        <c:numFmt formatCode="0%" sourceLinked="1"/>
        <c:majorTickMark val="none"/>
        <c:tickLblPos val="none"/>
        <c:crossAx val="39134720"/>
        <c:crosses val="autoZero"/>
        <c:crossBetween val="between"/>
      </c:valAx>
    </c:plotArea>
    <c:plotVisOnly val="1"/>
  </c:chart>
  <c:externalData r:id="rId1"/>
</c:chartSpace>
</file>

<file path=ppt/charts/chart37.xml><?xml version="1.0" encoding="utf-8"?>
<c:chartSpace xmlns:c="http://schemas.openxmlformats.org/drawingml/2006/chart" xmlns:a="http://schemas.openxmlformats.org/drawingml/2006/main" xmlns:r="http://schemas.openxmlformats.org/officeDocument/2006/relationships">
  <c:date1904 val="1"/>
  <c:lang val="tr-TR"/>
  <c:chart>
    <c:autoTitleDeleted val="1"/>
    <c:view3D>
      <c:rAngAx val="1"/>
    </c:view3D>
    <c:plotArea>
      <c:layout>
        <c:manualLayout>
          <c:layoutTarget val="inner"/>
          <c:xMode val="edge"/>
          <c:yMode val="edge"/>
          <c:x val="2.777777777777779E-2"/>
          <c:y val="0.10188439514253594"/>
          <c:w val="0.93888888888888899"/>
          <c:h val="0.82023913538797011"/>
        </c:manualLayout>
      </c:layout>
      <c:bar3DChart>
        <c:barDir val="col"/>
        <c:grouping val="clustered"/>
        <c:ser>
          <c:idx val="0"/>
          <c:order val="0"/>
          <c:tx>
            <c:strRef>
              <c:f>Sayfa19!$B$3</c:f>
              <c:strCache>
                <c:ptCount val="1"/>
                <c:pt idx="0">
                  <c:v>Kız</c:v>
                </c:pt>
              </c:strCache>
            </c:strRef>
          </c:tx>
          <c:spPr>
            <a:solidFill>
              <a:srgbClr val="FF0000"/>
            </a:solidFill>
          </c:spPr>
          <c:dLbls>
            <c:dLbl>
              <c:idx val="0"/>
              <c:layout>
                <c:manualLayout>
                  <c:x val="8.3333333333333367E-3"/>
                  <c:y val="-2.7777777777778078E-2"/>
                </c:manualLayout>
              </c:layout>
              <c:showVal val="1"/>
            </c:dLbl>
            <c:dLbl>
              <c:idx val="1"/>
              <c:layout>
                <c:manualLayout>
                  <c:x val="8.3333333333333367E-3"/>
                  <c:y val="-2.7777777777778078E-2"/>
                </c:manualLayout>
              </c:layout>
              <c:showVal val="1"/>
            </c:dLbl>
            <c:dLbl>
              <c:idx val="2"/>
              <c:layout>
                <c:manualLayout>
                  <c:x val="5.5555555555555558E-3"/>
                  <c:y val="-2.3148148148148147E-2"/>
                </c:manualLayout>
              </c:layout>
              <c:showVal val="1"/>
            </c:dLbl>
            <c:dLbl>
              <c:idx val="3"/>
              <c:layout>
                <c:manualLayout>
                  <c:x val="2.7777777777777141E-3"/>
                  <c:y val="-2.3148148148148147E-2"/>
                </c:manualLayout>
              </c:layout>
              <c:showVal val="1"/>
            </c:dLbl>
            <c:showVal val="1"/>
          </c:dLbls>
          <c:cat>
            <c:strRef>
              <c:f>Sayfa19!$C$2:$F$2</c:f>
              <c:strCache>
                <c:ptCount val="4"/>
                <c:pt idx="0">
                  <c:v>Kolay</c:v>
                </c:pt>
                <c:pt idx="1">
                  <c:v>Orta</c:v>
                </c:pt>
                <c:pt idx="2">
                  <c:v>Zor</c:v>
                </c:pt>
                <c:pt idx="3">
                  <c:v>Çok zor</c:v>
                </c:pt>
              </c:strCache>
            </c:strRef>
          </c:cat>
          <c:val>
            <c:numRef>
              <c:f>Sayfa19!$C$3:$F$3</c:f>
              <c:numCache>
                <c:formatCode>0%</c:formatCode>
                <c:ptCount val="4"/>
                <c:pt idx="0">
                  <c:v>0.19</c:v>
                </c:pt>
                <c:pt idx="1">
                  <c:v>0.33000000000000163</c:v>
                </c:pt>
                <c:pt idx="2">
                  <c:v>0.30000000000000032</c:v>
                </c:pt>
                <c:pt idx="3">
                  <c:v>0.18000000000000024</c:v>
                </c:pt>
              </c:numCache>
            </c:numRef>
          </c:val>
        </c:ser>
        <c:ser>
          <c:idx val="1"/>
          <c:order val="1"/>
          <c:tx>
            <c:strRef>
              <c:f>Sayfa19!$B$4</c:f>
              <c:strCache>
                <c:ptCount val="1"/>
                <c:pt idx="0">
                  <c:v>Erkek</c:v>
                </c:pt>
              </c:strCache>
            </c:strRef>
          </c:tx>
          <c:spPr>
            <a:solidFill>
              <a:srgbClr val="00B0F0"/>
            </a:solidFill>
          </c:spPr>
          <c:dLbls>
            <c:dLbl>
              <c:idx val="0"/>
              <c:layout>
                <c:manualLayout>
                  <c:x val="8.3333333333333367E-3"/>
                  <c:y val="-2.3148148148148147E-2"/>
                </c:manualLayout>
              </c:layout>
              <c:showVal val="1"/>
            </c:dLbl>
            <c:dLbl>
              <c:idx val="1"/>
              <c:layout>
                <c:manualLayout>
                  <c:x val="8.3333333333333367E-3"/>
                  <c:y val="-1.8518518518518566E-2"/>
                </c:manualLayout>
              </c:layout>
              <c:showVal val="1"/>
            </c:dLbl>
            <c:dLbl>
              <c:idx val="2"/>
              <c:layout>
                <c:manualLayout>
                  <c:x val="5.5555555555555558E-3"/>
                  <c:y val="-1.8518518518518583E-2"/>
                </c:manualLayout>
              </c:layout>
              <c:showVal val="1"/>
            </c:dLbl>
            <c:dLbl>
              <c:idx val="3"/>
              <c:layout>
                <c:manualLayout>
                  <c:x val="1.1110892388451445E-2"/>
                  <c:y val="-1.3888888888888947E-2"/>
                </c:manualLayout>
              </c:layout>
              <c:showVal val="1"/>
            </c:dLbl>
            <c:showVal val="1"/>
          </c:dLbls>
          <c:cat>
            <c:strRef>
              <c:f>Sayfa19!$C$2:$F$2</c:f>
              <c:strCache>
                <c:ptCount val="4"/>
                <c:pt idx="0">
                  <c:v>Kolay</c:v>
                </c:pt>
                <c:pt idx="1">
                  <c:v>Orta</c:v>
                </c:pt>
                <c:pt idx="2">
                  <c:v>Zor</c:v>
                </c:pt>
                <c:pt idx="3">
                  <c:v>Çok zor</c:v>
                </c:pt>
              </c:strCache>
            </c:strRef>
          </c:cat>
          <c:val>
            <c:numRef>
              <c:f>Sayfa19!$C$4:$F$4</c:f>
              <c:numCache>
                <c:formatCode>0%</c:formatCode>
                <c:ptCount val="4"/>
                <c:pt idx="0">
                  <c:v>0.11</c:v>
                </c:pt>
                <c:pt idx="1">
                  <c:v>0.26</c:v>
                </c:pt>
                <c:pt idx="2">
                  <c:v>0.36000000000000032</c:v>
                </c:pt>
                <c:pt idx="3">
                  <c:v>0.27</c:v>
                </c:pt>
              </c:numCache>
            </c:numRef>
          </c:val>
        </c:ser>
        <c:dLbls>
          <c:showVal val="1"/>
        </c:dLbls>
        <c:shape val="cylinder"/>
        <c:axId val="39182336"/>
        <c:axId val="39183872"/>
        <c:axId val="0"/>
      </c:bar3DChart>
      <c:catAx>
        <c:axId val="39182336"/>
        <c:scaling>
          <c:orientation val="minMax"/>
        </c:scaling>
        <c:axPos val="b"/>
        <c:majorTickMark val="none"/>
        <c:tickLblPos val="nextTo"/>
        <c:crossAx val="39183872"/>
        <c:crosses val="autoZero"/>
        <c:auto val="1"/>
        <c:lblAlgn val="ctr"/>
        <c:lblOffset val="100"/>
      </c:catAx>
      <c:valAx>
        <c:axId val="39183872"/>
        <c:scaling>
          <c:orientation val="minMax"/>
        </c:scaling>
        <c:delete val="1"/>
        <c:axPos val="l"/>
        <c:numFmt formatCode="0%" sourceLinked="1"/>
        <c:tickLblPos val="none"/>
        <c:crossAx val="39182336"/>
        <c:crosses val="autoZero"/>
        <c:crossBetween val="between"/>
      </c:valAx>
    </c:plotArea>
    <c:legend>
      <c:legendPos val="t"/>
    </c:legend>
    <c:plotVisOnly val="1"/>
  </c:chart>
  <c:externalData r:id="rId1"/>
</c:chartSpace>
</file>

<file path=ppt/charts/chart38.xml><?xml version="1.0" encoding="utf-8"?>
<c:chartSpace xmlns:c="http://schemas.openxmlformats.org/drawingml/2006/chart" xmlns:a="http://schemas.openxmlformats.org/drawingml/2006/main" xmlns:r="http://schemas.openxmlformats.org/officeDocument/2006/relationships">
  <c:date1904 val="1"/>
  <c:lang val="tr-TR"/>
  <c:chart>
    <c:autoTitleDeleted val="1"/>
    <c:plotArea>
      <c:layout/>
      <c:barChart>
        <c:barDir val="bar"/>
        <c:grouping val="clustered"/>
        <c:ser>
          <c:idx val="0"/>
          <c:order val="0"/>
          <c:cat>
            <c:strRef>
              <c:f>Sayfa22!$A$2:$K$2</c:f>
              <c:strCache>
                <c:ptCount val="11"/>
                <c:pt idx="0">
                  <c:v>Diğer</c:v>
                </c:pt>
                <c:pt idx="1">
                  <c:v>Sınavlar sırasında olumsuz herhangi bir durumla karşılaşmadım</c:v>
                </c:pt>
                <c:pt idx="2">
                  <c:v>Sınavını bitirip dışarı çıkan öğrenciler gürültü yaptı</c:v>
                </c:pt>
                <c:pt idx="3">
                  <c:v>Bazı öğrenciler kendi arasında konuştu</c:v>
                </c:pt>
                <c:pt idx="4">
                  <c:v>Sınav görevlileri sürekli kendi arasında konuştu</c:v>
                </c:pt>
                <c:pt idx="5">
                  <c:v>Bazı öğrenciler kendi arasında konuştu ve sınavını bitirip dışarı çıkan öğrenciler gürültü yaptı</c:v>
                </c:pt>
                <c:pt idx="6">
                  <c:v>Sınav kuralları açık bir şekilde okunmadı</c:v>
                </c:pt>
                <c:pt idx="7">
                  <c:v>Sınav görevlileri sürekli kendi arasında konuştu ve sınavını bitirip dışarı çıkan öğrenciler gürültü yaptı</c:v>
                </c:pt>
                <c:pt idx="8">
                  <c:v>Sınav başlama ve bitiş saatlerine dikkat edilmedi</c:v>
                </c:pt>
                <c:pt idx="9">
                  <c:v>Bazı öğrenciler kendi arasında konuştu, sınav görevlileri sürekli kendi arasında konuştu ve sınavını bitirip dışarı çıkan öğrenciler gürültü yaptı</c:v>
                </c:pt>
                <c:pt idx="10">
                  <c:v>Bazı öğrenciler kendi arasında konuştu ve sınav görevlileri sürekli kendi arasında konuştu</c:v>
                </c:pt>
              </c:strCache>
            </c:strRef>
          </c:cat>
          <c:val>
            <c:numRef>
              <c:f>Sayfa22!$A$3:$K$3</c:f>
              <c:numCache>
                <c:formatCode>0%</c:formatCode>
                <c:ptCount val="11"/>
                <c:pt idx="0">
                  <c:v>0.05</c:v>
                </c:pt>
                <c:pt idx="1">
                  <c:v>0.32000000000000034</c:v>
                </c:pt>
                <c:pt idx="2">
                  <c:v>0.28000000000000008</c:v>
                </c:pt>
                <c:pt idx="3">
                  <c:v>0.11</c:v>
                </c:pt>
                <c:pt idx="4">
                  <c:v>8.0000000000000043E-2</c:v>
                </c:pt>
                <c:pt idx="5">
                  <c:v>0.05</c:v>
                </c:pt>
                <c:pt idx="6">
                  <c:v>3.0000000000000002E-2</c:v>
                </c:pt>
                <c:pt idx="7">
                  <c:v>3.0000000000000002E-2</c:v>
                </c:pt>
                <c:pt idx="8">
                  <c:v>2.0000000000000011E-2</c:v>
                </c:pt>
                <c:pt idx="9">
                  <c:v>2.0000000000000011E-2</c:v>
                </c:pt>
                <c:pt idx="10">
                  <c:v>1.0000000000000005E-2</c:v>
                </c:pt>
              </c:numCache>
            </c:numRef>
          </c:val>
        </c:ser>
        <c:dLbls>
          <c:showVal val="1"/>
        </c:dLbls>
        <c:overlap val="-25"/>
        <c:axId val="38966784"/>
        <c:axId val="38968320"/>
      </c:barChart>
      <c:catAx>
        <c:axId val="38966784"/>
        <c:scaling>
          <c:orientation val="minMax"/>
        </c:scaling>
        <c:axPos val="l"/>
        <c:majorTickMark val="none"/>
        <c:tickLblPos val="nextTo"/>
        <c:crossAx val="38968320"/>
        <c:crosses val="autoZero"/>
        <c:auto val="1"/>
        <c:lblAlgn val="ctr"/>
        <c:lblOffset val="100"/>
      </c:catAx>
      <c:valAx>
        <c:axId val="38968320"/>
        <c:scaling>
          <c:orientation val="minMax"/>
        </c:scaling>
        <c:delete val="1"/>
        <c:axPos val="b"/>
        <c:numFmt formatCode="0%" sourceLinked="1"/>
        <c:tickLblPos val="none"/>
        <c:crossAx val="38966784"/>
        <c:crosses val="autoZero"/>
        <c:crossBetween val="between"/>
      </c:valAx>
    </c:plotArea>
    <c:plotVisOnly val="1"/>
  </c:chart>
  <c:externalData r:id="rId1"/>
</c:chartSpace>
</file>

<file path=ppt/charts/chart39.xml><?xml version="1.0" encoding="utf-8"?>
<c:chartSpace xmlns:c="http://schemas.openxmlformats.org/drawingml/2006/chart" xmlns:a="http://schemas.openxmlformats.org/drawingml/2006/main" xmlns:r="http://schemas.openxmlformats.org/officeDocument/2006/relationships">
  <c:date1904 val="1"/>
  <c:lang val="tr-TR"/>
  <c:chart>
    <c:autoTitleDeleted val="1"/>
    <c:view3D>
      <c:rotX val="30"/>
      <c:perspective val="30"/>
    </c:view3D>
    <c:plotArea>
      <c:layout>
        <c:manualLayout>
          <c:layoutTarget val="inner"/>
          <c:xMode val="edge"/>
          <c:yMode val="edge"/>
          <c:x val="0.10015368213043614"/>
          <c:y val="0.18955126579227052"/>
          <c:w val="0.89984626565536718"/>
          <c:h val="0.71146543499422077"/>
        </c:manualLayout>
      </c:layout>
      <c:pie3DChart>
        <c:varyColors val="1"/>
        <c:ser>
          <c:idx val="0"/>
          <c:order val="0"/>
          <c:explosion val="25"/>
          <c:dLbls>
            <c:dLbl>
              <c:idx val="0"/>
              <c:layout>
                <c:manualLayout>
                  <c:x val="-0.13869147185617434"/>
                  <c:y val="-0.32098939632546336"/>
                </c:manualLayout>
              </c:layout>
              <c:showCatName val="1"/>
              <c:showPercent val="1"/>
            </c:dLbl>
            <c:dLbl>
              <c:idx val="1"/>
              <c:layout>
                <c:manualLayout>
                  <c:x val="-8.9405074365704294E-3"/>
                  <c:y val="-1.9174597040400769E-3"/>
                </c:manualLayout>
              </c:layout>
              <c:showCatName val="1"/>
              <c:showPercent val="1"/>
            </c:dLbl>
            <c:dLbl>
              <c:idx val="2"/>
              <c:layout>
                <c:manualLayout>
                  <c:x val="0.30615174675492607"/>
                  <c:y val="3.0543467780813387E-2"/>
                </c:manualLayout>
              </c:layout>
              <c:tx>
                <c:rich>
                  <a:bodyPr/>
                  <a:lstStyle/>
                  <a:p>
                    <a:r>
                      <a:rPr lang="en-US"/>
                      <a:t>Katılmıyor</a:t>
                    </a:r>
                    <a:r>
                      <a:rPr lang="tr-TR"/>
                      <a:t>u</a:t>
                    </a:r>
                    <a:r>
                      <a:rPr lang="en-US"/>
                      <a:t>m
5%</a:t>
                    </a:r>
                  </a:p>
                </c:rich>
              </c:tx>
              <c:showCatName val="1"/>
              <c:showPercent val="1"/>
            </c:dLbl>
            <c:showCatName val="1"/>
            <c:showPercent val="1"/>
            <c:showLeaderLines val="1"/>
          </c:dLbls>
          <c:cat>
            <c:strRef>
              <c:f>Sayfa23!$D$3:$F$3</c:f>
              <c:strCache>
                <c:ptCount val="3"/>
                <c:pt idx="0">
                  <c:v>Katılıyorum </c:v>
                </c:pt>
                <c:pt idx="1">
                  <c:v>Kararsızım</c:v>
                </c:pt>
                <c:pt idx="2">
                  <c:v>Katılmıyorum</c:v>
                </c:pt>
              </c:strCache>
            </c:strRef>
          </c:cat>
          <c:val>
            <c:numRef>
              <c:f>Sayfa23!$D$4:$F$4</c:f>
              <c:numCache>
                <c:formatCode>0%</c:formatCode>
                <c:ptCount val="3"/>
                <c:pt idx="0">
                  <c:v>0.89</c:v>
                </c:pt>
                <c:pt idx="1">
                  <c:v>6.0000000000000032E-2</c:v>
                </c:pt>
                <c:pt idx="2">
                  <c:v>0.05</c:v>
                </c:pt>
              </c:numCache>
            </c:numRef>
          </c:val>
        </c:ser>
        <c:dLbls>
          <c:showCatName val="1"/>
          <c:showPercent val="1"/>
        </c:dLbls>
      </c:pie3DChart>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tr-TR"/>
  <c:chart>
    <c:autoTitleDeleted val="1"/>
    <c:view3D>
      <c:rAngAx val="1"/>
    </c:view3D>
    <c:plotArea>
      <c:layout/>
      <c:bar3DChart>
        <c:barDir val="col"/>
        <c:grouping val="clustered"/>
        <c:ser>
          <c:idx val="0"/>
          <c:order val="0"/>
          <c:tx>
            <c:strRef>
              <c:f>Sayfa5!$C$3</c:f>
              <c:strCache>
                <c:ptCount val="1"/>
                <c:pt idx="0">
                  <c:v>Kız</c:v>
                </c:pt>
              </c:strCache>
            </c:strRef>
          </c:tx>
          <c:spPr>
            <a:solidFill>
              <a:srgbClr val="FF0000"/>
            </a:solidFill>
          </c:spPr>
          <c:dLbls>
            <c:dLbl>
              <c:idx val="0"/>
              <c:layout>
                <c:manualLayout>
                  <c:x val="8.3333333333333367E-3"/>
                  <c:y val="-2.7777777777778054E-2"/>
                </c:manualLayout>
              </c:layout>
              <c:showVal val="1"/>
            </c:dLbl>
            <c:dLbl>
              <c:idx val="1"/>
              <c:layout>
                <c:manualLayout>
                  <c:x val="2.2222222222222202E-2"/>
                  <c:y val="-2.3148148148148147E-2"/>
                </c:manualLayout>
              </c:layout>
              <c:showVal val="1"/>
            </c:dLbl>
            <c:dLbl>
              <c:idx val="2"/>
              <c:layout>
                <c:manualLayout>
                  <c:x val="1.9444444444444445E-2"/>
                  <c:y val="-2.7777777777778141E-2"/>
                </c:manualLayout>
              </c:layout>
              <c:showVal val="1"/>
            </c:dLbl>
            <c:showVal val="1"/>
          </c:dLbls>
          <c:cat>
            <c:strRef>
              <c:f>Sayfa5!$D$2:$F$2</c:f>
              <c:strCache>
                <c:ptCount val="3"/>
                <c:pt idx="0">
                  <c:v>0-2 kitap</c:v>
                </c:pt>
                <c:pt idx="1">
                  <c:v>3-4 kitap</c:v>
                </c:pt>
                <c:pt idx="2">
                  <c:v>5 ve daha fazla kitap</c:v>
                </c:pt>
              </c:strCache>
            </c:strRef>
          </c:cat>
          <c:val>
            <c:numRef>
              <c:f>Sayfa5!$D$3:$F$3</c:f>
              <c:numCache>
                <c:formatCode>0%</c:formatCode>
                <c:ptCount val="3"/>
                <c:pt idx="0">
                  <c:v>0.27</c:v>
                </c:pt>
                <c:pt idx="1">
                  <c:v>0.44</c:v>
                </c:pt>
                <c:pt idx="2">
                  <c:v>0.29000000000000031</c:v>
                </c:pt>
              </c:numCache>
            </c:numRef>
          </c:val>
        </c:ser>
        <c:ser>
          <c:idx val="1"/>
          <c:order val="1"/>
          <c:tx>
            <c:strRef>
              <c:f>Sayfa5!$C$4</c:f>
              <c:strCache>
                <c:ptCount val="1"/>
                <c:pt idx="0">
                  <c:v>Erkek</c:v>
                </c:pt>
              </c:strCache>
            </c:strRef>
          </c:tx>
          <c:spPr>
            <a:solidFill>
              <a:srgbClr val="00B0F0"/>
            </a:solidFill>
          </c:spPr>
          <c:dLbls>
            <c:dLbl>
              <c:idx val="0"/>
              <c:layout>
                <c:manualLayout>
                  <c:x val="2.2222222222222251E-2"/>
                  <c:y val="-2.7777777777778092E-2"/>
                </c:manualLayout>
              </c:layout>
              <c:showVal val="1"/>
            </c:dLbl>
            <c:dLbl>
              <c:idx val="1"/>
              <c:layout>
                <c:manualLayout>
                  <c:x val="1.6666666666666701E-2"/>
                  <c:y val="-3.2407407407407662E-2"/>
                </c:manualLayout>
              </c:layout>
              <c:showVal val="1"/>
            </c:dLbl>
            <c:dLbl>
              <c:idx val="2"/>
              <c:layout>
                <c:manualLayout>
                  <c:x val="2.2222222222222251E-2"/>
                  <c:y val="-2.7777777777778092E-2"/>
                </c:manualLayout>
              </c:layout>
              <c:showVal val="1"/>
            </c:dLbl>
            <c:showVal val="1"/>
          </c:dLbls>
          <c:cat>
            <c:strRef>
              <c:f>Sayfa5!$D$2:$F$2</c:f>
              <c:strCache>
                <c:ptCount val="3"/>
                <c:pt idx="0">
                  <c:v>0-2 kitap</c:v>
                </c:pt>
                <c:pt idx="1">
                  <c:v>3-4 kitap</c:v>
                </c:pt>
                <c:pt idx="2">
                  <c:v>5 ve daha fazla kitap</c:v>
                </c:pt>
              </c:strCache>
            </c:strRef>
          </c:cat>
          <c:val>
            <c:numRef>
              <c:f>Sayfa5!$D$4:$F$4</c:f>
              <c:numCache>
                <c:formatCode>0%</c:formatCode>
                <c:ptCount val="3"/>
                <c:pt idx="0">
                  <c:v>0.3800000000000015</c:v>
                </c:pt>
                <c:pt idx="1">
                  <c:v>0.39000000000000151</c:v>
                </c:pt>
                <c:pt idx="2">
                  <c:v>0.23</c:v>
                </c:pt>
              </c:numCache>
            </c:numRef>
          </c:val>
        </c:ser>
        <c:dLbls>
          <c:showVal val="1"/>
        </c:dLbls>
        <c:shape val="box"/>
        <c:axId val="37629952"/>
        <c:axId val="37631488"/>
        <c:axId val="0"/>
      </c:bar3DChart>
      <c:catAx>
        <c:axId val="37629952"/>
        <c:scaling>
          <c:orientation val="minMax"/>
        </c:scaling>
        <c:axPos val="b"/>
        <c:majorTickMark val="none"/>
        <c:tickLblPos val="nextTo"/>
        <c:crossAx val="37631488"/>
        <c:crosses val="autoZero"/>
        <c:auto val="1"/>
        <c:lblAlgn val="ctr"/>
        <c:lblOffset val="100"/>
      </c:catAx>
      <c:valAx>
        <c:axId val="37631488"/>
        <c:scaling>
          <c:orientation val="minMax"/>
        </c:scaling>
        <c:delete val="1"/>
        <c:axPos val="l"/>
        <c:numFmt formatCode="0%" sourceLinked="1"/>
        <c:tickLblPos val="none"/>
        <c:crossAx val="37629952"/>
        <c:crosses val="autoZero"/>
        <c:crossBetween val="between"/>
      </c:valAx>
    </c:plotArea>
    <c:legend>
      <c:legendPos val="t"/>
      <c:layout/>
    </c:legend>
    <c:plotVisOnly val="1"/>
  </c:chart>
  <c:externalData r:id="rId1"/>
</c:chartSpace>
</file>

<file path=ppt/charts/chart40.xml><?xml version="1.0" encoding="utf-8"?>
<c:chartSpace xmlns:c="http://schemas.openxmlformats.org/drawingml/2006/chart" xmlns:a="http://schemas.openxmlformats.org/drawingml/2006/main" xmlns:r="http://schemas.openxmlformats.org/officeDocument/2006/relationships">
  <c:date1904 val="1"/>
  <c:lang val="tr-TR"/>
  <c:chart>
    <c:autoTitleDeleted val="1"/>
    <c:view3D>
      <c:rAngAx val="1"/>
    </c:view3D>
    <c:plotArea>
      <c:layout/>
      <c:bar3DChart>
        <c:barDir val="col"/>
        <c:grouping val="clustered"/>
        <c:ser>
          <c:idx val="0"/>
          <c:order val="0"/>
          <c:tx>
            <c:strRef>
              <c:f>Sayfa20!$B$3</c:f>
              <c:strCache>
                <c:ptCount val="1"/>
                <c:pt idx="0">
                  <c:v>Kız</c:v>
                </c:pt>
              </c:strCache>
            </c:strRef>
          </c:tx>
          <c:spPr>
            <a:solidFill>
              <a:srgbClr val="FF0000"/>
            </a:solidFill>
          </c:spPr>
          <c:dLbls>
            <c:dLbl>
              <c:idx val="0"/>
              <c:layout>
                <c:manualLayout>
                  <c:x val="1.6666666666666701E-2"/>
                  <c:y val="-4.1666666666666664E-2"/>
                </c:manualLayout>
              </c:layout>
              <c:showVal val="1"/>
            </c:dLbl>
            <c:showVal val="1"/>
          </c:dLbls>
          <c:cat>
            <c:strRef>
              <c:f>Sayfa20!$C$2:$E$2</c:f>
              <c:strCache>
                <c:ptCount val="3"/>
                <c:pt idx="0">
                  <c:v>Katılıyorum</c:v>
                </c:pt>
                <c:pt idx="1">
                  <c:v>Kararsızım</c:v>
                </c:pt>
                <c:pt idx="2">
                  <c:v>Katılmıyorum</c:v>
                </c:pt>
              </c:strCache>
            </c:strRef>
          </c:cat>
          <c:val>
            <c:numRef>
              <c:f>Sayfa20!$C$3:$E$3</c:f>
              <c:numCache>
                <c:formatCode>0%</c:formatCode>
                <c:ptCount val="3"/>
                <c:pt idx="0">
                  <c:v>0.91</c:v>
                </c:pt>
                <c:pt idx="1">
                  <c:v>0.05</c:v>
                </c:pt>
                <c:pt idx="2">
                  <c:v>4.0000000000000022E-2</c:v>
                </c:pt>
              </c:numCache>
            </c:numRef>
          </c:val>
        </c:ser>
        <c:ser>
          <c:idx val="1"/>
          <c:order val="1"/>
          <c:tx>
            <c:strRef>
              <c:f>Sayfa20!$B$4</c:f>
              <c:strCache>
                <c:ptCount val="1"/>
                <c:pt idx="0">
                  <c:v>Erkek</c:v>
                </c:pt>
              </c:strCache>
            </c:strRef>
          </c:tx>
          <c:spPr>
            <a:solidFill>
              <a:srgbClr val="00B0F0"/>
            </a:solidFill>
          </c:spPr>
          <c:dLbls>
            <c:dLbl>
              <c:idx val="0"/>
              <c:layout>
                <c:manualLayout>
                  <c:x val="1.6666666666666701E-2"/>
                  <c:y val="-3.2407407407407655E-2"/>
                </c:manualLayout>
              </c:layout>
              <c:showVal val="1"/>
            </c:dLbl>
            <c:showVal val="1"/>
          </c:dLbls>
          <c:cat>
            <c:strRef>
              <c:f>Sayfa20!$C$2:$E$2</c:f>
              <c:strCache>
                <c:ptCount val="3"/>
                <c:pt idx="0">
                  <c:v>Katılıyorum</c:v>
                </c:pt>
                <c:pt idx="1">
                  <c:v>Kararsızım</c:v>
                </c:pt>
                <c:pt idx="2">
                  <c:v>Katılmıyorum</c:v>
                </c:pt>
              </c:strCache>
            </c:strRef>
          </c:cat>
          <c:val>
            <c:numRef>
              <c:f>Sayfa20!$C$4:$E$4</c:f>
              <c:numCache>
                <c:formatCode>0%</c:formatCode>
                <c:ptCount val="3"/>
                <c:pt idx="0">
                  <c:v>0.88</c:v>
                </c:pt>
                <c:pt idx="1">
                  <c:v>7.0000000000000021E-2</c:v>
                </c:pt>
                <c:pt idx="2">
                  <c:v>0.05</c:v>
                </c:pt>
              </c:numCache>
            </c:numRef>
          </c:val>
        </c:ser>
        <c:dLbls>
          <c:showVal val="1"/>
        </c:dLbls>
        <c:shape val="cylinder"/>
        <c:axId val="39307136"/>
        <c:axId val="39308672"/>
        <c:axId val="0"/>
      </c:bar3DChart>
      <c:catAx>
        <c:axId val="39307136"/>
        <c:scaling>
          <c:orientation val="minMax"/>
        </c:scaling>
        <c:axPos val="b"/>
        <c:majorTickMark val="none"/>
        <c:tickLblPos val="nextTo"/>
        <c:crossAx val="39308672"/>
        <c:crosses val="autoZero"/>
        <c:auto val="1"/>
        <c:lblAlgn val="ctr"/>
        <c:lblOffset val="100"/>
      </c:catAx>
      <c:valAx>
        <c:axId val="39308672"/>
        <c:scaling>
          <c:orientation val="minMax"/>
        </c:scaling>
        <c:delete val="1"/>
        <c:axPos val="l"/>
        <c:numFmt formatCode="0%" sourceLinked="1"/>
        <c:tickLblPos val="none"/>
        <c:crossAx val="39307136"/>
        <c:crosses val="autoZero"/>
        <c:crossBetween val="between"/>
      </c:valAx>
    </c:plotArea>
    <c:legend>
      <c:legendPos val="t"/>
    </c:legend>
    <c:plotVisOnly val="1"/>
  </c:chart>
  <c:externalData r:id="rId1"/>
</c:chartSpace>
</file>

<file path=ppt/charts/chart41.xml><?xml version="1.0" encoding="utf-8"?>
<c:chartSpace xmlns:c="http://schemas.openxmlformats.org/drawingml/2006/chart" xmlns:a="http://schemas.openxmlformats.org/drawingml/2006/main" xmlns:r="http://schemas.openxmlformats.org/officeDocument/2006/relationships">
  <c:date1904 val="1"/>
  <c:lang val="tr-TR"/>
  <c:chart>
    <c:autoTitleDeleted val="1"/>
    <c:view3D>
      <c:rotX val="30"/>
      <c:perspective val="30"/>
    </c:view3D>
    <c:plotArea>
      <c:layout>
        <c:manualLayout>
          <c:layoutTarget val="inner"/>
          <c:xMode val="edge"/>
          <c:yMode val="edge"/>
          <c:x val="9.0242714259819057E-2"/>
          <c:y val="0.20177318260933971"/>
          <c:w val="0.8958334453466883"/>
          <c:h val="0.71473271144273509"/>
        </c:manualLayout>
      </c:layout>
      <c:pie3DChart>
        <c:varyColors val="1"/>
        <c:ser>
          <c:idx val="0"/>
          <c:order val="0"/>
          <c:explosion val="25"/>
          <c:dPt>
            <c:idx val="0"/>
            <c:spPr>
              <a:solidFill>
                <a:srgbClr val="00B050"/>
              </a:solidFill>
            </c:spPr>
          </c:dPt>
          <c:dPt>
            <c:idx val="1"/>
            <c:spPr>
              <a:solidFill>
                <a:srgbClr val="FFFF00"/>
              </a:solidFill>
            </c:spPr>
          </c:dPt>
          <c:dPt>
            <c:idx val="2"/>
            <c:spPr>
              <a:solidFill>
                <a:srgbClr val="00B0F0"/>
              </a:solidFill>
            </c:spPr>
          </c:dPt>
          <c:dLbls>
            <c:dLbl>
              <c:idx val="0"/>
              <c:layout>
                <c:manualLayout>
                  <c:x val="-0.12654780053834841"/>
                  <c:y val="-0.34870594674179273"/>
                </c:manualLayout>
              </c:layout>
              <c:showCatName val="1"/>
              <c:showPercent val="1"/>
            </c:dLbl>
            <c:dLbl>
              <c:idx val="1"/>
              <c:layout>
                <c:manualLayout>
                  <c:x val="-8.5200131233595759E-3"/>
                  <c:y val="-1.5656532516768743E-2"/>
                </c:manualLayout>
              </c:layout>
              <c:showCatName val="1"/>
              <c:showPercent val="1"/>
            </c:dLbl>
            <c:dLbl>
              <c:idx val="2"/>
              <c:layout>
                <c:manualLayout>
                  <c:x val="0.12039151356080489"/>
                  <c:y val="-3.0865048118985296E-2"/>
                </c:manualLayout>
              </c:layout>
              <c:showCatName val="1"/>
              <c:showPercent val="1"/>
            </c:dLbl>
            <c:showCatName val="1"/>
            <c:showPercent val="1"/>
            <c:showLeaderLines val="1"/>
          </c:dLbls>
          <c:cat>
            <c:strRef>
              <c:f>Sayfa24!$C$2:$E$2</c:f>
              <c:strCache>
                <c:ptCount val="3"/>
                <c:pt idx="0">
                  <c:v>Katılıyorum </c:v>
                </c:pt>
                <c:pt idx="1">
                  <c:v>Kararsızım</c:v>
                </c:pt>
                <c:pt idx="2">
                  <c:v>Katılmıyorum</c:v>
                </c:pt>
              </c:strCache>
            </c:strRef>
          </c:cat>
          <c:val>
            <c:numRef>
              <c:f>Sayfa24!$C$3:$E$3</c:f>
              <c:numCache>
                <c:formatCode>0%</c:formatCode>
                <c:ptCount val="3"/>
                <c:pt idx="0">
                  <c:v>0.86000000000000065</c:v>
                </c:pt>
                <c:pt idx="1">
                  <c:v>9.0000000000000024E-2</c:v>
                </c:pt>
                <c:pt idx="2">
                  <c:v>0.05</c:v>
                </c:pt>
              </c:numCache>
            </c:numRef>
          </c:val>
        </c:ser>
        <c:dLbls>
          <c:showCatName val="1"/>
          <c:showPercent val="1"/>
        </c:dLbls>
      </c:pie3DChart>
    </c:plotArea>
    <c:plotVisOnly val="1"/>
  </c:chart>
  <c:externalData r:id="rId1"/>
</c:chartSpace>
</file>

<file path=ppt/charts/chart42.xml><?xml version="1.0" encoding="utf-8"?>
<c:chartSpace xmlns:c="http://schemas.openxmlformats.org/drawingml/2006/chart" xmlns:a="http://schemas.openxmlformats.org/drawingml/2006/main" xmlns:r="http://schemas.openxmlformats.org/officeDocument/2006/relationships">
  <c:date1904 val="1"/>
  <c:lang val="tr-TR"/>
  <c:chart>
    <c:autoTitleDeleted val="1"/>
    <c:view3D>
      <c:rAngAx val="1"/>
    </c:view3D>
    <c:plotArea>
      <c:layout/>
      <c:bar3DChart>
        <c:barDir val="col"/>
        <c:grouping val="clustered"/>
        <c:ser>
          <c:idx val="0"/>
          <c:order val="0"/>
          <c:tx>
            <c:strRef>
              <c:f>Sayfa21!$B$3</c:f>
              <c:strCache>
                <c:ptCount val="1"/>
                <c:pt idx="0">
                  <c:v>Kız</c:v>
                </c:pt>
              </c:strCache>
            </c:strRef>
          </c:tx>
          <c:spPr>
            <a:solidFill>
              <a:srgbClr val="FF0000"/>
            </a:solidFill>
          </c:spPr>
          <c:dLbls>
            <c:dLbl>
              <c:idx val="0"/>
              <c:layout>
                <c:manualLayout>
                  <c:x val="1.388888888888899E-2"/>
                  <c:y val="-3.2407407407407655E-2"/>
                </c:manualLayout>
              </c:layout>
              <c:showVal val="1"/>
            </c:dLbl>
            <c:showVal val="1"/>
          </c:dLbls>
          <c:cat>
            <c:strRef>
              <c:f>Sayfa21!$C$2:$E$2</c:f>
              <c:strCache>
                <c:ptCount val="3"/>
                <c:pt idx="0">
                  <c:v>Katılıyorum</c:v>
                </c:pt>
                <c:pt idx="1">
                  <c:v>Kararsızım</c:v>
                </c:pt>
                <c:pt idx="2">
                  <c:v>Katılmıyorum</c:v>
                </c:pt>
              </c:strCache>
            </c:strRef>
          </c:cat>
          <c:val>
            <c:numRef>
              <c:f>Sayfa21!$C$3:$E$3</c:f>
              <c:numCache>
                <c:formatCode>0%</c:formatCode>
                <c:ptCount val="3"/>
                <c:pt idx="0">
                  <c:v>0.88</c:v>
                </c:pt>
                <c:pt idx="1">
                  <c:v>8.0000000000000043E-2</c:v>
                </c:pt>
                <c:pt idx="2">
                  <c:v>4.0000000000000022E-2</c:v>
                </c:pt>
              </c:numCache>
            </c:numRef>
          </c:val>
        </c:ser>
        <c:ser>
          <c:idx val="1"/>
          <c:order val="1"/>
          <c:tx>
            <c:strRef>
              <c:f>Sayfa21!$B$4</c:f>
              <c:strCache>
                <c:ptCount val="1"/>
                <c:pt idx="0">
                  <c:v>Erkek</c:v>
                </c:pt>
              </c:strCache>
            </c:strRef>
          </c:tx>
          <c:spPr>
            <a:solidFill>
              <a:srgbClr val="00B0F0"/>
            </a:solidFill>
          </c:spPr>
          <c:dLbls>
            <c:dLbl>
              <c:idx val="0"/>
              <c:layout>
                <c:manualLayout>
                  <c:x val="1.388888888888899E-2"/>
                  <c:y val="-2.7777777777778064E-2"/>
                </c:manualLayout>
              </c:layout>
              <c:showVal val="1"/>
            </c:dLbl>
            <c:showVal val="1"/>
          </c:dLbls>
          <c:cat>
            <c:strRef>
              <c:f>Sayfa21!$C$2:$E$2</c:f>
              <c:strCache>
                <c:ptCount val="3"/>
                <c:pt idx="0">
                  <c:v>Katılıyorum</c:v>
                </c:pt>
                <c:pt idx="1">
                  <c:v>Kararsızım</c:v>
                </c:pt>
                <c:pt idx="2">
                  <c:v>Katılmıyorum</c:v>
                </c:pt>
              </c:strCache>
            </c:strRef>
          </c:cat>
          <c:val>
            <c:numRef>
              <c:f>Sayfa21!$C$4:$E$4</c:f>
              <c:numCache>
                <c:formatCode>0%</c:formatCode>
                <c:ptCount val="3"/>
                <c:pt idx="0">
                  <c:v>0.85000000000000064</c:v>
                </c:pt>
                <c:pt idx="1">
                  <c:v>9.0000000000000024E-2</c:v>
                </c:pt>
                <c:pt idx="2">
                  <c:v>6.0000000000000032E-2</c:v>
                </c:pt>
              </c:numCache>
            </c:numRef>
          </c:val>
        </c:ser>
        <c:dLbls>
          <c:showVal val="1"/>
        </c:dLbls>
        <c:shape val="cylinder"/>
        <c:axId val="39251968"/>
        <c:axId val="39253504"/>
        <c:axId val="0"/>
      </c:bar3DChart>
      <c:catAx>
        <c:axId val="39251968"/>
        <c:scaling>
          <c:orientation val="minMax"/>
        </c:scaling>
        <c:axPos val="b"/>
        <c:majorTickMark val="none"/>
        <c:tickLblPos val="nextTo"/>
        <c:crossAx val="39253504"/>
        <c:crosses val="autoZero"/>
        <c:auto val="1"/>
        <c:lblAlgn val="ctr"/>
        <c:lblOffset val="100"/>
      </c:catAx>
      <c:valAx>
        <c:axId val="39253504"/>
        <c:scaling>
          <c:orientation val="minMax"/>
        </c:scaling>
        <c:delete val="1"/>
        <c:axPos val="l"/>
        <c:numFmt formatCode="0%" sourceLinked="1"/>
        <c:tickLblPos val="none"/>
        <c:crossAx val="39251968"/>
        <c:crosses val="autoZero"/>
        <c:crossBetween val="between"/>
      </c:valAx>
    </c:plotArea>
    <c:legend>
      <c:legendPos val="t"/>
    </c:legend>
    <c:plotVisOnly val="1"/>
  </c:chart>
  <c:externalData r:id="rId1"/>
</c:chartSpace>
</file>

<file path=ppt/charts/chart43.xml><?xml version="1.0" encoding="utf-8"?>
<c:chartSpace xmlns:c="http://schemas.openxmlformats.org/drawingml/2006/chart" xmlns:a="http://schemas.openxmlformats.org/drawingml/2006/main" xmlns:r="http://schemas.openxmlformats.org/officeDocument/2006/relationships">
  <c:date1904 val="1"/>
  <c:lang val="tr-TR"/>
  <c:chart>
    <c:autoTitleDeleted val="1"/>
    <c:view3D>
      <c:rotX val="30"/>
      <c:perspective val="30"/>
    </c:view3D>
    <c:plotArea>
      <c:layout>
        <c:manualLayout>
          <c:layoutTarget val="inner"/>
          <c:xMode val="edge"/>
          <c:yMode val="edge"/>
          <c:x val="0.13014840055823329"/>
          <c:y val="9.6417171596318338E-2"/>
          <c:w val="0.82184780077708264"/>
          <c:h val="0.80038222248809965"/>
        </c:manualLayout>
      </c:layout>
      <c:pie3DChart>
        <c:varyColors val="1"/>
        <c:ser>
          <c:idx val="0"/>
          <c:order val="0"/>
          <c:dPt>
            <c:idx val="0"/>
            <c:explosion val="10"/>
            <c:spPr>
              <a:solidFill>
                <a:schemeClr val="accent4"/>
              </a:solidFill>
            </c:spPr>
          </c:dPt>
          <c:dPt>
            <c:idx val="1"/>
            <c:explosion val="5"/>
          </c:dPt>
          <c:dPt>
            <c:idx val="2"/>
            <c:explosion val="12"/>
            <c:spPr>
              <a:solidFill>
                <a:schemeClr val="accent6">
                  <a:lumMod val="40000"/>
                  <a:lumOff val="60000"/>
                </a:schemeClr>
              </a:solidFill>
            </c:spPr>
          </c:dPt>
          <c:dLbls>
            <c:dLbl>
              <c:idx val="0"/>
              <c:layout>
                <c:manualLayout>
                  <c:x val="-0.23324868766404241"/>
                  <c:y val="-9.5742563429571284E-2"/>
                </c:manualLayout>
              </c:layout>
              <c:showCatName val="1"/>
              <c:showPercent val="1"/>
            </c:dLbl>
            <c:dLbl>
              <c:idx val="1"/>
              <c:layout>
                <c:manualLayout>
                  <c:x val="0.21270811461067371"/>
                  <c:y val="-0.18743584135316593"/>
                </c:manualLayout>
              </c:layout>
              <c:showCatName val="1"/>
              <c:showPercent val="1"/>
            </c:dLbl>
            <c:dLbl>
              <c:idx val="2"/>
              <c:layout>
                <c:manualLayout>
                  <c:x val="0.15380495848111456"/>
                  <c:y val="8.0455428353835276E-2"/>
                </c:manualLayout>
              </c:layout>
              <c:showCatName val="1"/>
              <c:showPercent val="1"/>
            </c:dLbl>
            <c:showCatName val="1"/>
            <c:showPercent val="1"/>
            <c:showLeaderLines val="1"/>
          </c:dLbls>
          <c:cat>
            <c:strRef>
              <c:f>Sayfa25!$B$3:$D$3</c:f>
              <c:strCache>
                <c:ptCount val="3"/>
                <c:pt idx="0">
                  <c:v>Katılıyorum </c:v>
                </c:pt>
                <c:pt idx="1">
                  <c:v>Kararsızım</c:v>
                </c:pt>
                <c:pt idx="2">
                  <c:v>Katılmıyorum</c:v>
                </c:pt>
              </c:strCache>
            </c:strRef>
          </c:cat>
          <c:val>
            <c:numRef>
              <c:f>Sayfa25!$B$4:$D$4</c:f>
              <c:numCache>
                <c:formatCode>0%</c:formatCode>
                <c:ptCount val="3"/>
                <c:pt idx="0">
                  <c:v>0.51</c:v>
                </c:pt>
                <c:pt idx="1">
                  <c:v>0.26</c:v>
                </c:pt>
                <c:pt idx="2">
                  <c:v>0.23</c:v>
                </c:pt>
              </c:numCache>
            </c:numRef>
          </c:val>
        </c:ser>
        <c:dLbls>
          <c:showCatName val="1"/>
          <c:showPercent val="1"/>
        </c:dLbls>
      </c:pie3DChart>
    </c:plotArea>
    <c:plotVisOnly val="1"/>
  </c:chart>
  <c:externalData r:id="rId1"/>
</c:chartSpace>
</file>

<file path=ppt/charts/chart44.xml><?xml version="1.0" encoding="utf-8"?>
<c:chartSpace xmlns:c="http://schemas.openxmlformats.org/drawingml/2006/chart" xmlns:a="http://schemas.openxmlformats.org/drawingml/2006/main" xmlns:r="http://schemas.openxmlformats.org/officeDocument/2006/relationships">
  <c:date1904 val="1"/>
  <c:lang val="tr-TR"/>
  <c:chart>
    <c:autoTitleDeleted val="1"/>
    <c:view3D>
      <c:rAngAx val="1"/>
    </c:view3D>
    <c:plotArea>
      <c:layout/>
      <c:bar3DChart>
        <c:barDir val="col"/>
        <c:grouping val="clustered"/>
        <c:ser>
          <c:idx val="0"/>
          <c:order val="0"/>
          <c:tx>
            <c:strRef>
              <c:f>Sayfa22!$B$3</c:f>
              <c:strCache>
                <c:ptCount val="1"/>
                <c:pt idx="0">
                  <c:v>Kız</c:v>
                </c:pt>
              </c:strCache>
            </c:strRef>
          </c:tx>
          <c:spPr>
            <a:solidFill>
              <a:srgbClr val="FF0000"/>
            </a:solidFill>
          </c:spPr>
          <c:dLbls>
            <c:dLbl>
              <c:idx val="0"/>
              <c:layout>
                <c:manualLayout>
                  <c:x val="1.1111111111111125E-2"/>
                  <c:y val="-2.3148148148148147E-2"/>
                </c:manualLayout>
              </c:layout>
              <c:showVal val="1"/>
            </c:dLbl>
            <c:dLbl>
              <c:idx val="1"/>
              <c:layout>
                <c:manualLayout>
                  <c:x val="5.5553368328958384E-3"/>
                  <c:y val="-2.3148148148148147E-2"/>
                </c:manualLayout>
              </c:layout>
              <c:showVal val="1"/>
            </c:dLbl>
            <c:dLbl>
              <c:idx val="2"/>
              <c:layout>
                <c:manualLayout>
                  <c:x val="5.5555555555555558E-3"/>
                  <c:y val="-3.7037037037037056E-2"/>
                </c:manualLayout>
              </c:layout>
              <c:showVal val="1"/>
            </c:dLbl>
            <c:showVal val="1"/>
          </c:dLbls>
          <c:cat>
            <c:strRef>
              <c:f>Sayfa22!$C$2:$E$2</c:f>
              <c:strCache>
                <c:ptCount val="3"/>
                <c:pt idx="0">
                  <c:v>Katılıyorum</c:v>
                </c:pt>
                <c:pt idx="1">
                  <c:v>Kararsızım</c:v>
                </c:pt>
                <c:pt idx="2">
                  <c:v>Katılmıyorum</c:v>
                </c:pt>
              </c:strCache>
            </c:strRef>
          </c:cat>
          <c:val>
            <c:numRef>
              <c:f>Sayfa22!$C$3:$E$3</c:f>
              <c:numCache>
                <c:formatCode>0%</c:formatCode>
                <c:ptCount val="3"/>
                <c:pt idx="0">
                  <c:v>0.49000000000000032</c:v>
                </c:pt>
                <c:pt idx="1">
                  <c:v>0.27</c:v>
                </c:pt>
                <c:pt idx="2">
                  <c:v>0.24000000000000021</c:v>
                </c:pt>
              </c:numCache>
            </c:numRef>
          </c:val>
        </c:ser>
        <c:ser>
          <c:idx val="1"/>
          <c:order val="1"/>
          <c:tx>
            <c:strRef>
              <c:f>Sayfa22!$B$4</c:f>
              <c:strCache>
                <c:ptCount val="1"/>
                <c:pt idx="0">
                  <c:v>Erkek</c:v>
                </c:pt>
              </c:strCache>
            </c:strRef>
          </c:tx>
          <c:spPr>
            <a:solidFill>
              <a:srgbClr val="00B0F0"/>
            </a:solidFill>
          </c:spPr>
          <c:dLbls>
            <c:dLbl>
              <c:idx val="0"/>
              <c:layout>
                <c:manualLayout>
                  <c:x val="1.6666666666666701E-2"/>
                  <c:y val="-2.7777777777778078E-2"/>
                </c:manualLayout>
              </c:layout>
              <c:showVal val="1"/>
            </c:dLbl>
            <c:dLbl>
              <c:idx val="1"/>
              <c:layout>
                <c:manualLayout>
                  <c:x val="1.388888888888899E-2"/>
                  <c:y val="-2.7777777777778078E-2"/>
                </c:manualLayout>
              </c:layout>
              <c:showVal val="1"/>
            </c:dLbl>
            <c:dLbl>
              <c:idx val="2"/>
              <c:layout>
                <c:manualLayout>
                  <c:x val="8.3333333333333367E-3"/>
                  <c:y val="-2.3148148148148147E-2"/>
                </c:manualLayout>
              </c:layout>
              <c:showVal val="1"/>
            </c:dLbl>
            <c:showVal val="1"/>
          </c:dLbls>
          <c:cat>
            <c:strRef>
              <c:f>Sayfa22!$C$2:$E$2</c:f>
              <c:strCache>
                <c:ptCount val="3"/>
                <c:pt idx="0">
                  <c:v>Katılıyorum</c:v>
                </c:pt>
                <c:pt idx="1">
                  <c:v>Kararsızım</c:v>
                </c:pt>
                <c:pt idx="2">
                  <c:v>Katılmıyorum</c:v>
                </c:pt>
              </c:strCache>
            </c:strRef>
          </c:cat>
          <c:val>
            <c:numRef>
              <c:f>Sayfa22!$C$4:$E$4</c:f>
              <c:numCache>
                <c:formatCode>0%</c:formatCode>
                <c:ptCount val="3"/>
                <c:pt idx="0">
                  <c:v>0.54</c:v>
                </c:pt>
                <c:pt idx="1">
                  <c:v>0.25</c:v>
                </c:pt>
                <c:pt idx="2">
                  <c:v>0.21000000000000021</c:v>
                </c:pt>
              </c:numCache>
            </c:numRef>
          </c:val>
        </c:ser>
        <c:dLbls>
          <c:showVal val="1"/>
        </c:dLbls>
        <c:shape val="cylinder"/>
        <c:axId val="39331328"/>
        <c:axId val="39332864"/>
        <c:axId val="0"/>
      </c:bar3DChart>
      <c:catAx>
        <c:axId val="39331328"/>
        <c:scaling>
          <c:orientation val="minMax"/>
        </c:scaling>
        <c:axPos val="b"/>
        <c:majorTickMark val="none"/>
        <c:tickLblPos val="nextTo"/>
        <c:crossAx val="39332864"/>
        <c:crosses val="autoZero"/>
        <c:auto val="1"/>
        <c:lblAlgn val="ctr"/>
        <c:lblOffset val="100"/>
      </c:catAx>
      <c:valAx>
        <c:axId val="39332864"/>
        <c:scaling>
          <c:orientation val="minMax"/>
        </c:scaling>
        <c:delete val="1"/>
        <c:axPos val="l"/>
        <c:numFmt formatCode="0%" sourceLinked="1"/>
        <c:tickLblPos val="none"/>
        <c:crossAx val="39331328"/>
        <c:crosses val="autoZero"/>
        <c:crossBetween val="between"/>
      </c:valAx>
    </c:plotArea>
    <c:legend>
      <c:legendPos val="t"/>
    </c:legend>
    <c:plotVisOnly val="1"/>
  </c:chart>
  <c:externalData r:id="rId1"/>
</c:chartSpace>
</file>

<file path=ppt/charts/chart45.xml><?xml version="1.0" encoding="utf-8"?>
<c:chartSpace xmlns:c="http://schemas.openxmlformats.org/drawingml/2006/chart" xmlns:a="http://schemas.openxmlformats.org/drawingml/2006/main" xmlns:r="http://schemas.openxmlformats.org/officeDocument/2006/relationships">
  <c:date1904 val="1"/>
  <c:lang val="tr-TR"/>
  <c:chart>
    <c:autoTitleDeleted val="1"/>
    <c:view3D>
      <c:rotX val="30"/>
      <c:perspective val="30"/>
    </c:view3D>
    <c:plotArea>
      <c:layout>
        <c:manualLayout>
          <c:layoutTarget val="inner"/>
          <c:xMode val="edge"/>
          <c:yMode val="edge"/>
          <c:x val="6.5210072677430661E-2"/>
          <c:y val="0.21432235310815922"/>
          <c:w val="0.8944444444444446"/>
          <c:h val="0.65841498979293445"/>
        </c:manualLayout>
      </c:layout>
      <c:pie3DChart>
        <c:varyColors val="1"/>
        <c:ser>
          <c:idx val="0"/>
          <c:order val="0"/>
          <c:explosion val="25"/>
          <c:dPt>
            <c:idx val="0"/>
            <c:spPr>
              <a:solidFill>
                <a:srgbClr val="00B0F0"/>
              </a:solidFill>
            </c:spPr>
          </c:dPt>
          <c:dPt>
            <c:idx val="1"/>
            <c:spPr>
              <a:solidFill>
                <a:srgbClr val="7030A0"/>
              </a:solidFill>
            </c:spPr>
          </c:dPt>
          <c:dPt>
            <c:idx val="2"/>
            <c:spPr>
              <a:solidFill>
                <a:srgbClr val="FF0000"/>
              </a:solidFill>
            </c:spPr>
          </c:dPt>
          <c:dLbls>
            <c:dLbl>
              <c:idx val="0"/>
              <c:layout>
                <c:manualLayout>
                  <c:x val="-0.21201448736231054"/>
                  <c:y val="-0.24187668344735599"/>
                </c:manualLayout>
              </c:layout>
              <c:showCatName val="1"/>
              <c:showPercent val="1"/>
            </c:dLbl>
            <c:dLbl>
              <c:idx val="1"/>
              <c:layout>
                <c:manualLayout>
                  <c:x val="7.1590789760041879E-2"/>
                  <c:y val="-0.11908532598942001"/>
                </c:manualLayout>
              </c:layout>
              <c:showCatName val="1"/>
              <c:showPercent val="1"/>
            </c:dLbl>
            <c:dLbl>
              <c:idx val="2"/>
              <c:layout>
                <c:manualLayout>
                  <c:x val="0.25403006785717092"/>
                  <c:y val="-2.050426569575715E-2"/>
                </c:manualLayout>
              </c:layout>
              <c:showCatName val="1"/>
              <c:showPercent val="1"/>
            </c:dLbl>
            <c:showCatName val="1"/>
            <c:showPercent val="1"/>
            <c:showLeaderLines val="1"/>
          </c:dLbls>
          <c:cat>
            <c:strRef>
              <c:f>Sayfa26!$B$2:$D$2</c:f>
              <c:strCache>
                <c:ptCount val="3"/>
                <c:pt idx="0">
                  <c:v>Katılıyorum </c:v>
                </c:pt>
                <c:pt idx="1">
                  <c:v>Kararsızım</c:v>
                </c:pt>
                <c:pt idx="2">
                  <c:v>Katılmıyorum</c:v>
                </c:pt>
              </c:strCache>
            </c:strRef>
          </c:cat>
          <c:val>
            <c:numRef>
              <c:f>Sayfa26!$B$3:$D$3</c:f>
              <c:numCache>
                <c:formatCode>0%</c:formatCode>
                <c:ptCount val="3"/>
                <c:pt idx="0">
                  <c:v>0.76000000000000389</c:v>
                </c:pt>
                <c:pt idx="1">
                  <c:v>0.15000000000000024</c:v>
                </c:pt>
                <c:pt idx="2">
                  <c:v>9.0000000000000024E-2</c:v>
                </c:pt>
              </c:numCache>
            </c:numRef>
          </c:val>
        </c:ser>
        <c:dLbls>
          <c:showCatName val="1"/>
          <c:showPercent val="1"/>
        </c:dLbls>
      </c:pie3DChart>
    </c:plotArea>
    <c:plotVisOnly val="1"/>
  </c:chart>
  <c:externalData r:id="rId1"/>
</c:chartSpace>
</file>

<file path=ppt/charts/chart46.xml><?xml version="1.0" encoding="utf-8"?>
<c:chartSpace xmlns:c="http://schemas.openxmlformats.org/drawingml/2006/chart" xmlns:a="http://schemas.openxmlformats.org/drawingml/2006/main" xmlns:r="http://schemas.openxmlformats.org/officeDocument/2006/relationships">
  <c:date1904 val="1"/>
  <c:lang val="tr-TR"/>
  <c:chart>
    <c:autoTitleDeleted val="1"/>
    <c:view3D>
      <c:rAngAx val="1"/>
    </c:view3D>
    <c:plotArea>
      <c:layout/>
      <c:bar3DChart>
        <c:barDir val="col"/>
        <c:grouping val="clustered"/>
        <c:ser>
          <c:idx val="0"/>
          <c:order val="0"/>
          <c:tx>
            <c:strRef>
              <c:f>Sayfa23!$B$3</c:f>
              <c:strCache>
                <c:ptCount val="1"/>
                <c:pt idx="0">
                  <c:v>Kız</c:v>
                </c:pt>
              </c:strCache>
            </c:strRef>
          </c:tx>
          <c:spPr>
            <a:solidFill>
              <a:srgbClr val="FF0000"/>
            </a:solidFill>
          </c:spPr>
          <c:cat>
            <c:strRef>
              <c:f>Sayfa23!$C$2:$E$2</c:f>
              <c:strCache>
                <c:ptCount val="3"/>
                <c:pt idx="0">
                  <c:v>Katılıyorum</c:v>
                </c:pt>
                <c:pt idx="1">
                  <c:v>Kararsızım</c:v>
                </c:pt>
                <c:pt idx="2">
                  <c:v>Katılmıyorum</c:v>
                </c:pt>
              </c:strCache>
            </c:strRef>
          </c:cat>
          <c:val>
            <c:numRef>
              <c:f>Sayfa23!$C$3:$E$3</c:f>
              <c:numCache>
                <c:formatCode>0%</c:formatCode>
                <c:ptCount val="3"/>
                <c:pt idx="0">
                  <c:v>0.78</c:v>
                </c:pt>
                <c:pt idx="1">
                  <c:v>0.14000000000000001</c:v>
                </c:pt>
                <c:pt idx="2">
                  <c:v>8.0000000000000043E-2</c:v>
                </c:pt>
              </c:numCache>
            </c:numRef>
          </c:val>
        </c:ser>
        <c:ser>
          <c:idx val="1"/>
          <c:order val="1"/>
          <c:tx>
            <c:strRef>
              <c:f>Sayfa23!$B$4</c:f>
              <c:strCache>
                <c:ptCount val="1"/>
                <c:pt idx="0">
                  <c:v>Erkek</c:v>
                </c:pt>
              </c:strCache>
            </c:strRef>
          </c:tx>
          <c:spPr>
            <a:solidFill>
              <a:srgbClr val="00B0F0"/>
            </a:solidFill>
          </c:spPr>
          <c:cat>
            <c:strRef>
              <c:f>Sayfa23!$C$2:$E$2</c:f>
              <c:strCache>
                <c:ptCount val="3"/>
                <c:pt idx="0">
                  <c:v>Katılıyorum</c:v>
                </c:pt>
                <c:pt idx="1">
                  <c:v>Kararsızım</c:v>
                </c:pt>
                <c:pt idx="2">
                  <c:v>Katılmıyorum</c:v>
                </c:pt>
              </c:strCache>
            </c:strRef>
          </c:cat>
          <c:val>
            <c:numRef>
              <c:f>Sayfa23!$C$4:$E$4</c:f>
              <c:numCache>
                <c:formatCode>0%</c:formatCode>
                <c:ptCount val="3"/>
                <c:pt idx="0">
                  <c:v>0.74000000000000254</c:v>
                </c:pt>
                <c:pt idx="1">
                  <c:v>0.17</c:v>
                </c:pt>
                <c:pt idx="2">
                  <c:v>9.0000000000000024E-2</c:v>
                </c:pt>
              </c:numCache>
            </c:numRef>
          </c:val>
        </c:ser>
        <c:dLbls>
          <c:showVal val="1"/>
        </c:dLbls>
        <c:shape val="cylinder"/>
        <c:axId val="39603584"/>
        <c:axId val="39609472"/>
        <c:axId val="0"/>
      </c:bar3DChart>
      <c:catAx>
        <c:axId val="39603584"/>
        <c:scaling>
          <c:orientation val="minMax"/>
        </c:scaling>
        <c:axPos val="b"/>
        <c:majorTickMark val="none"/>
        <c:tickLblPos val="nextTo"/>
        <c:crossAx val="39609472"/>
        <c:crosses val="autoZero"/>
        <c:auto val="1"/>
        <c:lblAlgn val="ctr"/>
        <c:lblOffset val="100"/>
      </c:catAx>
      <c:valAx>
        <c:axId val="39609472"/>
        <c:scaling>
          <c:orientation val="minMax"/>
        </c:scaling>
        <c:delete val="1"/>
        <c:axPos val="l"/>
        <c:numFmt formatCode="0%" sourceLinked="1"/>
        <c:tickLblPos val="none"/>
        <c:crossAx val="39603584"/>
        <c:crosses val="autoZero"/>
        <c:crossBetween val="between"/>
      </c:valAx>
    </c:plotArea>
    <c:legend>
      <c:legendPos val="t"/>
    </c:legend>
    <c:plotVisOnly val="1"/>
  </c:chart>
  <c:externalData r:id="rId1"/>
</c:chartSpace>
</file>

<file path=ppt/charts/chart47.xml><?xml version="1.0" encoding="utf-8"?>
<c:chartSpace xmlns:c="http://schemas.openxmlformats.org/drawingml/2006/chart" xmlns:a="http://schemas.openxmlformats.org/drawingml/2006/main" xmlns:r="http://schemas.openxmlformats.org/officeDocument/2006/relationships">
  <c:date1904 val="1"/>
  <c:lang val="tr-TR"/>
  <c:chart>
    <c:autoTitleDeleted val="1"/>
    <c:view3D>
      <c:rotX val="30"/>
      <c:perspective val="30"/>
    </c:view3D>
    <c:plotArea>
      <c:layout>
        <c:manualLayout>
          <c:layoutTarget val="inner"/>
          <c:xMode val="edge"/>
          <c:yMode val="edge"/>
          <c:x val="9.7810891382439008E-2"/>
          <c:y val="0.19490808210852392"/>
          <c:w val="0.90218908066955195"/>
          <c:h val="0.71693492858847696"/>
        </c:manualLayout>
      </c:layout>
      <c:pie3DChart>
        <c:varyColors val="1"/>
        <c:ser>
          <c:idx val="0"/>
          <c:order val="0"/>
          <c:explosion val="15"/>
          <c:dPt>
            <c:idx val="0"/>
            <c:explosion val="0"/>
            <c:spPr>
              <a:solidFill>
                <a:srgbClr val="00B050"/>
              </a:solidFill>
            </c:spPr>
          </c:dPt>
          <c:dPt>
            <c:idx val="2"/>
            <c:spPr>
              <a:solidFill>
                <a:schemeClr val="bg2">
                  <a:lumMod val="10000"/>
                </a:schemeClr>
              </a:solidFill>
            </c:spPr>
          </c:dPt>
          <c:dLbls>
            <c:dLbl>
              <c:idx val="0"/>
              <c:layout>
                <c:manualLayout>
                  <c:x val="-0.23536450131233599"/>
                  <c:y val="-0.14623906386701838"/>
                </c:manualLayout>
              </c:layout>
              <c:showCatName val="1"/>
              <c:showPercent val="1"/>
            </c:dLbl>
            <c:dLbl>
              <c:idx val="2"/>
              <c:layout>
                <c:manualLayout>
                  <c:x val="0.21111591381821773"/>
                  <c:y val="-5.92605723547057E-2"/>
                </c:manualLayout>
              </c:layout>
              <c:showCatName val="1"/>
              <c:showPercent val="1"/>
            </c:dLbl>
            <c:showCatName val="1"/>
            <c:showPercent val="1"/>
            <c:showLeaderLines val="1"/>
          </c:dLbls>
          <c:cat>
            <c:strRef>
              <c:f>Sayfa27!$B$3:$D$3</c:f>
              <c:strCache>
                <c:ptCount val="3"/>
                <c:pt idx="0">
                  <c:v>Katılıyorum </c:v>
                </c:pt>
                <c:pt idx="1">
                  <c:v>Kararsızım</c:v>
                </c:pt>
                <c:pt idx="2">
                  <c:v>Katılmıyorum</c:v>
                </c:pt>
              </c:strCache>
            </c:strRef>
          </c:cat>
          <c:val>
            <c:numRef>
              <c:f>Sayfa27!$B$4:$D$4</c:f>
              <c:numCache>
                <c:formatCode>0%</c:formatCode>
                <c:ptCount val="3"/>
                <c:pt idx="0">
                  <c:v>0.65000000000000402</c:v>
                </c:pt>
                <c:pt idx="1">
                  <c:v>0.24000000000000021</c:v>
                </c:pt>
                <c:pt idx="2">
                  <c:v>0.11</c:v>
                </c:pt>
              </c:numCache>
            </c:numRef>
          </c:val>
        </c:ser>
        <c:dLbls>
          <c:showCatName val="1"/>
          <c:showPercent val="1"/>
        </c:dLbls>
      </c:pie3DChart>
    </c:plotArea>
    <c:plotVisOnly val="1"/>
  </c:chart>
  <c:externalData r:id="rId1"/>
</c:chartSpace>
</file>

<file path=ppt/charts/chart48.xml><?xml version="1.0" encoding="utf-8"?>
<c:chartSpace xmlns:c="http://schemas.openxmlformats.org/drawingml/2006/chart" xmlns:a="http://schemas.openxmlformats.org/drawingml/2006/main" xmlns:r="http://schemas.openxmlformats.org/officeDocument/2006/relationships">
  <c:date1904 val="1"/>
  <c:lang val="tr-TR"/>
  <c:chart>
    <c:autoTitleDeleted val="1"/>
    <c:view3D>
      <c:rAngAx val="1"/>
    </c:view3D>
    <c:plotArea>
      <c:layout/>
      <c:bar3DChart>
        <c:barDir val="col"/>
        <c:grouping val="clustered"/>
        <c:ser>
          <c:idx val="0"/>
          <c:order val="0"/>
          <c:tx>
            <c:strRef>
              <c:f>Sayfa24!$B$3</c:f>
              <c:strCache>
                <c:ptCount val="1"/>
                <c:pt idx="0">
                  <c:v>Kız</c:v>
                </c:pt>
              </c:strCache>
            </c:strRef>
          </c:tx>
          <c:spPr>
            <a:solidFill>
              <a:srgbClr val="FF0000"/>
            </a:solidFill>
          </c:spPr>
          <c:dLbls>
            <c:dLbl>
              <c:idx val="0"/>
              <c:layout>
                <c:manualLayout>
                  <c:x val="7.1501064446292759E-3"/>
                  <c:y val="-3.685328495838771E-2"/>
                </c:manualLayout>
              </c:layout>
              <c:showVal val="1"/>
            </c:dLbl>
            <c:showVal val="1"/>
          </c:dLbls>
          <c:cat>
            <c:strRef>
              <c:f>Sayfa24!$C$2:$E$2</c:f>
              <c:strCache>
                <c:ptCount val="3"/>
                <c:pt idx="0">
                  <c:v>Katılıyorum</c:v>
                </c:pt>
                <c:pt idx="1">
                  <c:v>Kararsızım</c:v>
                </c:pt>
                <c:pt idx="2">
                  <c:v>Katılmıyorum</c:v>
                </c:pt>
              </c:strCache>
            </c:strRef>
          </c:cat>
          <c:val>
            <c:numRef>
              <c:f>Sayfa24!$C$3:$E$3</c:f>
              <c:numCache>
                <c:formatCode>0%</c:formatCode>
                <c:ptCount val="3"/>
                <c:pt idx="0">
                  <c:v>0.67000000000000326</c:v>
                </c:pt>
                <c:pt idx="1">
                  <c:v>0.23</c:v>
                </c:pt>
                <c:pt idx="2">
                  <c:v>0.1</c:v>
                </c:pt>
              </c:numCache>
            </c:numRef>
          </c:val>
        </c:ser>
        <c:ser>
          <c:idx val="1"/>
          <c:order val="1"/>
          <c:tx>
            <c:strRef>
              <c:f>Sayfa24!$B$4</c:f>
              <c:strCache>
                <c:ptCount val="1"/>
                <c:pt idx="0">
                  <c:v>Erkek</c:v>
                </c:pt>
              </c:strCache>
            </c:strRef>
          </c:tx>
          <c:spPr>
            <a:solidFill>
              <a:srgbClr val="00B0F0"/>
            </a:solidFill>
          </c:spPr>
          <c:dLbls>
            <c:dLbl>
              <c:idx val="0"/>
              <c:layout>
                <c:manualLayout>
                  <c:x val="1.388888888888899E-2"/>
                  <c:y val="-2.3148148148148147E-2"/>
                </c:manualLayout>
              </c:layout>
              <c:showVal val="1"/>
            </c:dLbl>
            <c:showVal val="1"/>
          </c:dLbls>
          <c:cat>
            <c:strRef>
              <c:f>Sayfa24!$C$2:$E$2</c:f>
              <c:strCache>
                <c:ptCount val="3"/>
                <c:pt idx="0">
                  <c:v>Katılıyorum</c:v>
                </c:pt>
                <c:pt idx="1">
                  <c:v>Kararsızım</c:v>
                </c:pt>
                <c:pt idx="2">
                  <c:v>Katılmıyorum</c:v>
                </c:pt>
              </c:strCache>
            </c:strRef>
          </c:cat>
          <c:val>
            <c:numRef>
              <c:f>Sayfa24!$C$4:$E$4</c:f>
              <c:numCache>
                <c:formatCode>0%</c:formatCode>
                <c:ptCount val="3"/>
                <c:pt idx="0">
                  <c:v>0.63000000000000289</c:v>
                </c:pt>
                <c:pt idx="1">
                  <c:v>0.25</c:v>
                </c:pt>
                <c:pt idx="2">
                  <c:v>0.12000000000000002</c:v>
                </c:pt>
              </c:numCache>
            </c:numRef>
          </c:val>
        </c:ser>
        <c:dLbls>
          <c:showVal val="1"/>
        </c:dLbls>
        <c:shape val="cylinder"/>
        <c:axId val="39748736"/>
        <c:axId val="39750272"/>
        <c:axId val="0"/>
      </c:bar3DChart>
      <c:catAx>
        <c:axId val="39748736"/>
        <c:scaling>
          <c:orientation val="minMax"/>
        </c:scaling>
        <c:axPos val="b"/>
        <c:majorTickMark val="none"/>
        <c:tickLblPos val="nextTo"/>
        <c:crossAx val="39750272"/>
        <c:crosses val="autoZero"/>
        <c:auto val="1"/>
        <c:lblAlgn val="ctr"/>
        <c:lblOffset val="100"/>
      </c:catAx>
      <c:valAx>
        <c:axId val="39750272"/>
        <c:scaling>
          <c:orientation val="minMax"/>
        </c:scaling>
        <c:delete val="1"/>
        <c:axPos val="l"/>
        <c:numFmt formatCode="0%" sourceLinked="1"/>
        <c:tickLblPos val="none"/>
        <c:crossAx val="39748736"/>
        <c:crosses val="autoZero"/>
        <c:crossBetween val="between"/>
      </c:valAx>
    </c:plotArea>
    <c:legend>
      <c:legendPos val="t"/>
    </c:legend>
    <c:plotVisOnly val="1"/>
  </c:chart>
  <c:externalData r:id="rId1"/>
</c:chartSpace>
</file>

<file path=ppt/charts/chart49.xml><?xml version="1.0" encoding="utf-8"?>
<c:chartSpace xmlns:c="http://schemas.openxmlformats.org/drawingml/2006/chart" xmlns:a="http://schemas.openxmlformats.org/drawingml/2006/main" xmlns:r="http://schemas.openxmlformats.org/officeDocument/2006/relationships">
  <c:date1904 val="1"/>
  <c:lang val="tr-TR"/>
  <c:chart>
    <c:autoTitleDeleted val="1"/>
    <c:view3D>
      <c:rotX val="30"/>
      <c:perspective val="30"/>
    </c:view3D>
    <c:plotArea>
      <c:layout/>
      <c:pie3DChart>
        <c:varyColors val="1"/>
        <c:ser>
          <c:idx val="0"/>
          <c:order val="0"/>
          <c:explosion val="25"/>
          <c:dPt>
            <c:idx val="0"/>
            <c:explosion val="0"/>
            <c:spPr>
              <a:solidFill>
                <a:srgbClr val="00B0F0"/>
              </a:solidFill>
            </c:spPr>
          </c:dPt>
          <c:dPt>
            <c:idx val="1"/>
            <c:spPr>
              <a:solidFill>
                <a:srgbClr val="FFFF00"/>
              </a:solidFill>
            </c:spPr>
          </c:dPt>
          <c:dPt>
            <c:idx val="2"/>
            <c:explosion val="14"/>
            <c:spPr>
              <a:solidFill>
                <a:srgbClr val="FF0000"/>
              </a:solidFill>
            </c:spPr>
          </c:dPt>
          <c:dLbls>
            <c:showCatName val="1"/>
            <c:showPercent val="1"/>
            <c:showLeaderLines val="1"/>
          </c:dLbls>
          <c:cat>
            <c:strRef>
              <c:f>Sayfa28!$B$2:$D$2</c:f>
              <c:strCache>
                <c:ptCount val="3"/>
                <c:pt idx="0">
                  <c:v>Katılıyorum </c:v>
                </c:pt>
                <c:pt idx="1">
                  <c:v>Kararsızım</c:v>
                </c:pt>
                <c:pt idx="2">
                  <c:v>Katılmıyorum</c:v>
                </c:pt>
              </c:strCache>
            </c:strRef>
          </c:cat>
          <c:val>
            <c:numRef>
              <c:f>Sayfa28!$B$3:$D$3</c:f>
              <c:numCache>
                <c:formatCode>0%</c:formatCode>
                <c:ptCount val="3"/>
                <c:pt idx="0">
                  <c:v>0.38000000000000195</c:v>
                </c:pt>
                <c:pt idx="1">
                  <c:v>0.32000000000000195</c:v>
                </c:pt>
                <c:pt idx="2">
                  <c:v>0.30000000000000032</c:v>
                </c:pt>
              </c:numCache>
            </c:numRef>
          </c:val>
        </c:ser>
        <c:dLbls>
          <c:showCatName val="1"/>
          <c:showPercent val="1"/>
        </c:dLbls>
      </c:pie3DChart>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tr-TR"/>
  <c:chart>
    <c:autoTitleDeleted val="1"/>
    <c:plotArea>
      <c:layout/>
      <c:barChart>
        <c:barDir val="bar"/>
        <c:grouping val="clustered"/>
        <c:ser>
          <c:idx val="0"/>
          <c:order val="0"/>
          <c:spPr>
            <a:solidFill>
              <a:srgbClr val="9900CC"/>
            </a:solidFill>
          </c:spPr>
          <c:cat>
            <c:strRef>
              <c:f>Sayfa31!$C$5:$G$5</c:f>
              <c:strCache>
                <c:ptCount val="5"/>
                <c:pt idx="0">
                  <c:v>Bu imkanların hiçbirine sahip olmayan öğrenciler</c:v>
                </c:pt>
                <c:pt idx="1">
                  <c:v>İnternet bağlantısı olan öğrenciler</c:v>
                </c:pt>
                <c:pt idx="2">
                  <c:v>Bilgisayarı olan öğrenciler</c:v>
                </c:pt>
                <c:pt idx="3">
                  <c:v>Çalışma masası olan öğrenciler</c:v>
                </c:pt>
                <c:pt idx="4">
                  <c:v>Kendisine ait bir odası olan öğrenciler</c:v>
                </c:pt>
              </c:strCache>
            </c:strRef>
          </c:cat>
          <c:val>
            <c:numRef>
              <c:f>Sayfa31!$C$6:$G$6</c:f>
              <c:numCache>
                <c:formatCode>0%</c:formatCode>
                <c:ptCount val="5"/>
                <c:pt idx="0">
                  <c:v>8.0000000000000043E-2</c:v>
                </c:pt>
                <c:pt idx="1">
                  <c:v>0.5</c:v>
                </c:pt>
                <c:pt idx="2">
                  <c:v>0.59</c:v>
                </c:pt>
                <c:pt idx="3">
                  <c:v>0.68</c:v>
                </c:pt>
                <c:pt idx="4">
                  <c:v>0.63000000000000278</c:v>
                </c:pt>
              </c:numCache>
            </c:numRef>
          </c:val>
        </c:ser>
        <c:dLbls>
          <c:showVal val="1"/>
        </c:dLbls>
        <c:overlap val="-25"/>
        <c:axId val="37649408"/>
        <c:axId val="37679872"/>
      </c:barChart>
      <c:catAx>
        <c:axId val="37649408"/>
        <c:scaling>
          <c:orientation val="minMax"/>
        </c:scaling>
        <c:axPos val="l"/>
        <c:majorTickMark val="none"/>
        <c:tickLblPos val="nextTo"/>
        <c:crossAx val="37679872"/>
        <c:crosses val="autoZero"/>
        <c:auto val="1"/>
        <c:lblAlgn val="ctr"/>
        <c:lblOffset val="100"/>
      </c:catAx>
      <c:valAx>
        <c:axId val="37679872"/>
        <c:scaling>
          <c:orientation val="minMax"/>
        </c:scaling>
        <c:delete val="1"/>
        <c:axPos val="b"/>
        <c:numFmt formatCode="0%" sourceLinked="1"/>
        <c:tickLblPos val="none"/>
        <c:crossAx val="37649408"/>
        <c:crosses val="autoZero"/>
        <c:crossBetween val="between"/>
      </c:valAx>
    </c:plotArea>
    <c:plotVisOnly val="1"/>
  </c:chart>
  <c:externalData r:id="rId1"/>
</c:chartSpace>
</file>

<file path=ppt/charts/chart50.xml><?xml version="1.0" encoding="utf-8"?>
<c:chartSpace xmlns:c="http://schemas.openxmlformats.org/drawingml/2006/chart" xmlns:a="http://schemas.openxmlformats.org/drawingml/2006/main" xmlns:r="http://schemas.openxmlformats.org/officeDocument/2006/relationships">
  <c:date1904 val="1"/>
  <c:lang val="tr-TR"/>
  <c:chart>
    <c:autoTitleDeleted val="1"/>
    <c:view3D>
      <c:rAngAx val="1"/>
    </c:view3D>
    <c:plotArea>
      <c:layout/>
      <c:bar3DChart>
        <c:barDir val="col"/>
        <c:grouping val="clustered"/>
        <c:ser>
          <c:idx val="0"/>
          <c:order val="0"/>
          <c:tx>
            <c:strRef>
              <c:f>Sayfa25!$C$4</c:f>
              <c:strCache>
                <c:ptCount val="1"/>
                <c:pt idx="0">
                  <c:v>Kız</c:v>
                </c:pt>
              </c:strCache>
            </c:strRef>
          </c:tx>
          <c:spPr>
            <a:solidFill>
              <a:srgbClr val="FF0000"/>
            </a:solidFill>
          </c:spPr>
          <c:dLbls>
            <c:dLbl>
              <c:idx val="0"/>
              <c:layout>
                <c:manualLayout>
                  <c:x val="4.3822298165536499E-3"/>
                  <c:y val="-2.7133737277054693E-2"/>
                </c:manualLayout>
              </c:layout>
              <c:showVal val="1"/>
            </c:dLbl>
            <c:showVal val="1"/>
          </c:dLbls>
          <c:cat>
            <c:strRef>
              <c:f>Sayfa25!$D$3:$F$3</c:f>
              <c:strCache>
                <c:ptCount val="3"/>
                <c:pt idx="0">
                  <c:v>Katılıyorum</c:v>
                </c:pt>
                <c:pt idx="1">
                  <c:v>Kararsızım</c:v>
                </c:pt>
                <c:pt idx="2">
                  <c:v>Katılmıyorum</c:v>
                </c:pt>
              </c:strCache>
            </c:strRef>
          </c:cat>
          <c:val>
            <c:numRef>
              <c:f>Sayfa25!$D$4:$F$4</c:f>
              <c:numCache>
                <c:formatCode>0%</c:formatCode>
                <c:ptCount val="3"/>
                <c:pt idx="0">
                  <c:v>0.41000000000000031</c:v>
                </c:pt>
                <c:pt idx="1">
                  <c:v>0.30000000000000032</c:v>
                </c:pt>
                <c:pt idx="2">
                  <c:v>0.29000000000000031</c:v>
                </c:pt>
              </c:numCache>
            </c:numRef>
          </c:val>
        </c:ser>
        <c:ser>
          <c:idx val="1"/>
          <c:order val="1"/>
          <c:tx>
            <c:strRef>
              <c:f>Sayfa25!$C$5</c:f>
              <c:strCache>
                <c:ptCount val="1"/>
                <c:pt idx="0">
                  <c:v>Erkek</c:v>
                </c:pt>
              </c:strCache>
            </c:strRef>
          </c:tx>
          <c:spPr>
            <a:solidFill>
              <a:srgbClr val="00B0F0"/>
            </a:solidFill>
          </c:spPr>
          <c:dLbls>
            <c:dLbl>
              <c:idx val="0"/>
              <c:layout>
                <c:manualLayout>
                  <c:x val="1.0955574541384124E-2"/>
                  <c:y val="-3.5273858460171129E-2"/>
                </c:manualLayout>
              </c:layout>
              <c:showVal val="1"/>
            </c:dLbl>
            <c:showVal val="1"/>
          </c:dLbls>
          <c:cat>
            <c:strRef>
              <c:f>Sayfa25!$D$3:$F$3</c:f>
              <c:strCache>
                <c:ptCount val="3"/>
                <c:pt idx="0">
                  <c:v>Katılıyorum</c:v>
                </c:pt>
                <c:pt idx="1">
                  <c:v>Kararsızım</c:v>
                </c:pt>
                <c:pt idx="2">
                  <c:v>Katılmıyorum</c:v>
                </c:pt>
              </c:strCache>
            </c:strRef>
          </c:cat>
          <c:val>
            <c:numRef>
              <c:f>Sayfa25!$D$5:$F$5</c:f>
              <c:numCache>
                <c:formatCode>0%</c:formatCode>
                <c:ptCount val="3"/>
                <c:pt idx="0">
                  <c:v>0.36000000000000032</c:v>
                </c:pt>
                <c:pt idx="1">
                  <c:v>0.34</c:v>
                </c:pt>
                <c:pt idx="2">
                  <c:v>0.30000000000000032</c:v>
                </c:pt>
              </c:numCache>
            </c:numRef>
          </c:val>
        </c:ser>
        <c:dLbls>
          <c:showVal val="1"/>
        </c:dLbls>
        <c:shape val="cylinder"/>
        <c:axId val="39525376"/>
        <c:axId val="39535360"/>
        <c:axId val="0"/>
      </c:bar3DChart>
      <c:catAx>
        <c:axId val="39525376"/>
        <c:scaling>
          <c:orientation val="minMax"/>
        </c:scaling>
        <c:axPos val="b"/>
        <c:majorTickMark val="none"/>
        <c:tickLblPos val="nextTo"/>
        <c:crossAx val="39535360"/>
        <c:crosses val="autoZero"/>
        <c:auto val="1"/>
        <c:lblAlgn val="ctr"/>
        <c:lblOffset val="100"/>
      </c:catAx>
      <c:valAx>
        <c:axId val="39535360"/>
        <c:scaling>
          <c:orientation val="minMax"/>
        </c:scaling>
        <c:delete val="1"/>
        <c:axPos val="l"/>
        <c:numFmt formatCode="0%" sourceLinked="1"/>
        <c:tickLblPos val="none"/>
        <c:crossAx val="39525376"/>
        <c:crosses val="autoZero"/>
        <c:crossBetween val="between"/>
      </c:valAx>
    </c:plotArea>
    <c:legend>
      <c:legendPos val="t"/>
    </c:legend>
    <c:plotVisOnly val="1"/>
  </c:chart>
  <c:externalData r:id="rId1"/>
</c:chartSpace>
</file>

<file path=ppt/charts/chart51.xml><?xml version="1.0" encoding="utf-8"?>
<c:chartSpace xmlns:c="http://schemas.openxmlformats.org/drawingml/2006/chart" xmlns:a="http://schemas.openxmlformats.org/drawingml/2006/main" xmlns:r="http://schemas.openxmlformats.org/officeDocument/2006/relationships">
  <c:date1904 val="1"/>
  <c:lang val="tr-TR"/>
  <c:chart>
    <c:autoTitleDeleted val="1"/>
    <c:view3D>
      <c:rotX val="30"/>
      <c:perspective val="30"/>
    </c:view3D>
    <c:plotArea>
      <c:layout>
        <c:manualLayout>
          <c:layoutTarget val="inner"/>
          <c:xMode val="edge"/>
          <c:yMode val="edge"/>
          <c:x val="0.13683967450910015"/>
          <c:y val="0.17242790633325858"/>
          <c:w val="0.80772183293602573"/>
          <c:h val="0.7617446467840232"/>
        </c:manualLayout>
      </c:layout>
      <c:pie3DChart>
        <c:varyColors val="1"/>
        <c:ser>
          <c:idx val="0"/>
          <c:order val="0"/>
          <c:explosion val="25"/>
          <c:dPt>
            <c:idx val="0"/>
            <c:spPr>
              <a:solidFill>
                <a:schemeClr val="accent1">
                  <a:lumMod val="60000"/>
                  <a:lumOff val="40000"/>
                </a:schemeClr>
              </a:solidFill>
            </c:spPr>
          </c:dPt>
          <c:dPt>
            <c:idx val="2"/>
            <c:spPr>
              <a:solidFill>
                <a:srgbClr val="FFC000"/>
              </a:solidFill>
            </c:spPr>
          </c:dPt>
          <c:dLbls>
            <c:dLbl>
              <c:idx val="0"/>
              <c:layout>
                <c:manualLayout>
                  <c:x val="-0.1560553368328986"/>
                  <c:y val="-0.26689158646835814"/>
                </c:manualLayout>
              </c:layout>
              <c:showCatName val="1"/>
              <c:showPercent val="1"/>
            </c:dLbl>
            <c:dLbl>
              <c:idx val="2"/>
              <c:layout>
                <c:manualLayout>
                  <c:x val="0.26942522092995486"/>
                  <c:y val="-2.0592020592020591E-2"/>
                </c:manualLayout>
              </c:layout>
              <c:showCatName val="1"/>
              <c:showPercent val="1"/>
            </c:dLbl>
            <c:showCatName val="1"/>
            <c:showPercent val="1"/>
            <c:showLeaderLines val="1"/>
          </c:dLbls>
          <c:cat>
            <c:strRef>
              <c:f>Sayfa29!$B$2:$D$2</c:f>
              <c:strCache>
                <c:ptCount val="3"/>
                <c:pt idx="0">
                  <c:v>Katılıyorum </c:v>
                </c:pt>
                <c:pt idx="1">
                  <c:v>Kararsızım</c:v>
                </c:pt>
                <c:pt idx="2">
                  <c:v>Katılmıyorum</c:v>
                </c:pt>
              </c:strCache>
            </c:strRef>
          </c:cat>
          <c:val>
            <c:numRef>
              <c:f>Sayfa29!$B$3:$D$3</c:f>
              <c:numCache>
                <c:formatCode>0%</c:formatCode>
                <c:ptCount val="3"/>
                <c:pt idx="0">
                  <c:v>0.81</c:v>
                </c:pt>
                <c:pt idx="1">
                  <c:v>9.0000000000000024E-2</c:v>
                </c:pt>
                <c:pt idx="2">
                  <c:v>0.1</c:v>
                </c:pt>
              </c:numCache>
            </c:numRef>
          </c:val>
        </c:ser>
        <c:dLbls>
          <c:showCatName val="1"/>
          <c:showPercent val="1"/>
        </c:dLbls>
      </c:pie3DChart>
    </c:plotArea>
    <c:plotVisOnly val="1"/>
  </c:chart>
  <c:externalData r:id="rId1"/>
</c:chartSpace>
</file>

<file path=ppt/charts/chart52.xml><?xml version="1.0" encoding="utf-8"?>
<c:chartSpace xmlns:c="http://schemas.openxmlformats.org/drawingml/2006/chart" xmlns:a="http://schemas.openxmlformats.org/drawingml/2006/main" xmlns:r="http://schemas.openxmlformats.org/officeDocument/2006/relationships">
  <c:date1904 val="1"/>
  <c:lang val="tr-TR"/>
  <c:chart>
    <c:autoTitleDeleted val="1"/>
    <c:view3D>
      <c:rAngAx val="1"/>
    </c:view3D>
    <c:plotArea>
      <c:layout>
        <c:manualLayout>
          <c:layoutTarget val="inner"/>
          <c:xMode val="edge"/>
          <c:yMode val="edge"/>
          <c:x val="5.2795876101646246E-2"/>
          <c:y val="9.1078474445600327E-2"/>
          <c:w val="0.94720412389835362"/>
          <c:h val="0.83930468163470062"/>
        </c:manualLayout>
      </c:layout>
      <c:bar3DChart>
        <c:barDir val="col"/>
        <c:grouping val="clustered"/>
        <c:ser>
          <c:idx val="0"/>
          <c:order val="0"/>
          <c:tx>
            <c:strRef>
              <c:f>Sayfa26!$C$4</c:f>
              <c:strCache>
                <c:ptCount val="1"/>
                <c:pt idx="0">
                  <c:v>Kız</c:v>
                </c:pt>
              </c:strCache>
            </c:strRef>
          </c:tx>
          <c:spPr>
            <a:solidFill>
              <a:srgbClr val="FF0000"/>
            </a:solidFill>
          </c:spPr>
          <c:dLbls>
            <c:dLbl>
              <c:idx val="0"/>
              <c:layout>
                <c:manualLayout>
                  <c:x val="-2.3998125500748284E-3"/>
                  <c:y val="-3.2067144054700999E-2"/>
                </c:manualLayout>
              </c:layout>
              <c:showVal val="1"/>
            </c:dLbl>
            <c:showVal val="1"/>
          </c:dLbls>
          <c:cat>
            <c:strRef>
              <c:f>Sayfa26!$D$3:$F$3</c:f>
              <c:strCache>
                <c:ptCount val="3"/>
                <c:pt idx="0">
                  <c:v>Katılıyorum</c:v>
                </c:pt>
                <c:pt idx="1">
                  <c:v>Kararsızım</c:v>
                </c:pt>
                <c:pt idx="2">
                  <c:v>Katılmıyorum</c:v>
                </c:pt>
              </c:strCache>
            </c:strRef>
          </c:cat>
          <c:val>
            <c:numRef>
              <c:f>Sayfa26!$D$4:$F$4</c:f>
              <c:numCache>
                <c:formatCode>0%</c:formatCode>
                <c:ptCount val="3"/>
                <c:pt idx="0">
                  <c:v>0.81</c:v>
                </c:pt>
                <c:pt idx="1">
                  <c:v>8.0000000000000043E-2</c:v>
                </c:pt>
                <c:pt idx="2">
                  <c:v>0.11</c:v>
                </c:pt>
              </c:numCache>
            </c:numRef>
          </c:val>
        </c:ser>
        <c:ser>
          <c:idx val="1"/>
          <c:order val="1"/>
          <c:tx>
            <c:strRef>
              <c:f>Sayfa26!$C$5</c:f>
              <c:strCache>
                <c:ptCount val="1"/>
                <c:pt idx="0">
                  <c:v>Erkek</c:v>
                </c:pt>
              </c:strCache>
            </c:strRef>
          </c:tx>
          <c:spPr>
            <a:solidFill>
              <a:srgbClr val="00B0F0"/>
            </a:solidFill>
          </c:spPr>
          <c:dLbls>
            <c:dLbl>
              <c:idx val="0"/>
              <c:layout>
                <c:manualLayout>
                  <c:x val="7.1994376502244875E-3"/>
                  <c:y val="-3.473940605925941E-2"/>
                </c:manualLayout>
              </c:layout>
              <c:showVal val="1"/>
            </c:dLbl>
            <c:showVal val="1"/>
          </c:dLbls>
          <c:cat>
            <c:strRef>
              <c:f>Sayfa26!$D$3:$F$3</c:f>
              <c:strCache>
                <c:ptCount val="3"/>
                <c:pt idx="0">
                  <c:v>Katılıyorum</c:v>
                </c:pt>
                <c:pt idx="1">
                  <c:v>Kararsızım</c:v>
                </c:pt>
                <c:pt idx="2">
                  <c:v>Katılmıyorum</c:v>
                </c:pt>
              </c:strCache>
            </c:strRef>
          </c:cat>
          <c:val>
            <c:numRef>
              <c:f>Sayfa26!$D$5:$F$5</c:f>
              <c:numCache>
                <c:formatCode>0%</c:formatCode>
                <c:ptCount val="3"/>
                <c:pt idx="0">
                  <c:v>0.81</c:v>
                </c:pt>
                <c:pt idx="1">
                  <c:v>9.0000000000000024E-2</c:v>
                </c:pt>
                <c:pt idx="2">
                  <c:v>0.1</c:v>
                </c:pt>
              </c:numCache>
            </c:numRef>
          </c:val>
        </c:ser>
        <c:dLbls>
          <c:showVal val="1"/>
        </c:dLbls>
        <c:shape val="cylinder"/>
        <c:axId val="39879424"/>
        <c:axId val="39880960"/>
        <c:axId val="0"/>
      </c:bar3DChart>
      <c:catAx>
        <c:axId val="39879424"/>
        <c:scaling>
          <c:orientation val="minMax"/>
        </c:scaling>
        <c:axPos val="b"/>
        <c:majorTickMark val="none"/>
        <c:tickLblPos val="nextTo"/>
        <c:crossAx val="39880960"/>
        <c:crosses val="autoZero"/>
        <c:auto val="1"/>
        <c:lblAlgn val="ctr"/>
        <c:lblOffset val="100"/>
      </c:catAx>
      <c:valAx>
        <c:axId val="39880960"/>
        <c:scaling>
          <c:orientation val="minMax"/>
        </c:scaling>
        <c:delete val="1"/>
        <c:axPos val="l"/>
        <c:numFmt formatCode="0%" sourceLinked="1"/>
        <c:tickLblPos val="none"/>
        <c:crossAx val="39879424"/>
        <c:crosses val="autoZero"/>
        <c:crossBetween val="between"/>
      </c:valAx>
    </c:plotArea>
    <c:legend>
      <c:legendPos val="t"/>
    </c:legend>
    <c:plotVisOnly val="1"/>
  </c:chart>
  <c:externalData r:id="rId1"/>
</c:chartSpace>
</file>

<file path=ppt/charts/chart53.xml><?xml version="1.0" encoding="utf-8"?>
<c:chartSpace xmlns:c="http://schemas.openxmlformats.org/drawingml/2006/chart" xmlns:a="http://schemas.openxmlformats.org/drawingml/2006/main" xmlns:r="http://schemas.openxmlformats.org/officeDocument/2006/relationships">
  <c:date1904 val="1"/>
  <c:lang val="tr-TR"/>
  <c:chart>
    <c:autoTitleDeleted val="1"/>
    <c:view3D>
      <c:rotX val="30"/>
      <c:perspective val="30"/>
    </c:view3D>
    <c:plotArea>
      <c:layout>
        <c:manualLayout>
          <c:layoutTarget val="inner"/>
          <c:xMode val="edge"/>
          <c:yMode val="edge"/>
          <c:x val="1.2935070706429441E-3"/>
          <c:y val="0.11401406133071168"/>
          <c:w val="0.91250004311022259"/>
          <c:h val="0.75678824222116559"/>
        </c:manualLayout>
      </c:layout>
      <c:pie3DChart>
        <c:varyColors val="1"/>
        <c:ser>
          <c:idx val="0"/>
          <c:order val="0"/>
          <c:explosion val="25"/>
          <c:dPt>
            <c:idx val="0"/>
            <c:spPr>
              <a:solidFill>
                <a:srgbClr val="FFC000"/>
              </a:solidFill>
            </c:spPr>
          </c:dPt>
          <c:dPt>
            <c:idx val="1"/>
            <c:spPr>
              <a:solidFill>
                <a:srgbClr val="92D050"/>
              </a:solidFill>
            </c:spPr>
          </c:dPt>
          <c:dPt>
            <c:idx val="2"/>
            <c:spPr>
              <a:solidFill>
                <a:schemeClr val="accent2">
                  <a:lumMod val="50000"/>
                </a:schemeClr>
              </a:solidFill>
            </c:spPr>
          </c:dPt>
          <c:dLbls>
            <c:dLbl>
              <c:idx val="0"/>
              <c:layout>
                <c:manualLayout>
                  <c:x val="-9.7674412965087942E-2"/>
                  <c:y val="-0.34283788600499032"/>
                </c:manualLayout>
              </c:layout>
              <c:showCatName val="1"/>
              <c:showPercent val="1"/>
            </c:dLbl>
            <c:dLbl>
              <c:idx val="1"/>
              <c:layout>
                <c:manualLayout>
                  <c:x val="-4.1023293963254576E-2"/>
                  <c:y val="2.0666375036453802E-2"/>
                </c:manualLayout>
              </c:layout>
              <c:showCatName val="1"/>
              <c:showPercent val="1"/>
            </c:dLbl>
            <c:dLbl>
              <c:idx val="2"/>
              <c:layout>
                <c:manualLayout>
                  <c:x val="0.2501405293088364"/>
                  <c:y val="1.1198964712744239E-2"/>
                </c:manualLayout>
              </c:layout>
              <c:showCatName val="1"/>
              <c:showPercent val="1"/>
            </c:dLbl>
            <c:showCatName val="1"/>
            <c:showPercent val="1"/>
            <c:showLeaderLines val="1"/>
          </c:dLbls>
          <c:cat>
            <c:strRef>
              <c:f>Sayfa30!$B$2:$D$2</c:f>
              <c:strCache>
                <c:ptCount val="3"/>
                <c:pt idx="0">
                  <c:v>Katılıyorum </c:v>
                </c:pt>
                <c:pt idx="1">
                  <c:v>Kararsızım</c:v>
                </c:pt>
                <c:pt idx="2">
                  <c:v>Katılmıyorum</c:v>
                </c:pt>
              </c:strCache>
            </c:strRef>
          </c:cat>
          <c:val>
            <c:numRef>
              <c:f>Sayfa30!$B$3:$D$3</c:f>
              <c:numCache>
                <c:formatCode>0%</c:formatCode>
                <c:ptCount val="3"/>
                <c:pt idx="0">
                  <c:v>0.89</c:v>
                </c:pt>
                <c:pt idx="1">
                  <c:v>7.0000000000000021E-2</c:v>
                </c:pt>
                <c:pt idx="2">
                  <c:v>4.0000000000000022E-2</c:v>
                </c:pt>
              </c:numCache>
            </c:numRef>
          </c:val>
        </c:ser>
        <c:dLbls>
          <c:showCatName val="1"/>
          <c:showPercent val="1"/>
        </c:dLbls>
      </c:pie3DChart>
    </c:plotArea>
    <c:plotVisOnly val="1"/>
  </c:chart>
  <c:externalData r:id="rId1"/>
</c:chartSpace>
</file>

<file path=ppt/charts/chart54.xml><?xml version="1.0" encoding="utf-8"?>
<c:chartSpace xmlns:c="http://schemas.openxmlformats.org/drawingml/2006/chart" xmlns:a="http://schemas.openxmlformats.org/drawingml/2006/main" xmlns:r="http://schemas.openxmlformats.org/officeDocument/2006/relationships">
  <c:date1904 val="1"/>
  <c:lang val="tr-TR"/>
  <c:chart>
    <c:autoTitleDeleted val="1"/>
    <c:view3D>
      <c:rAngAx val="1"/>
    </c:view3D>
    <c:plotArea>
      <c:layout/>
      <c:bar3DChart>
        <c:barDir val="col"/>
        <c:grouping val="clustered"/>
        <c:ser>
          <c:idx val="0"/>
          <c:order val="0"/>
          <c:tx>
            <c:strRef>
              <c:f>Sayfa27!$B$3</c:f>
              <c:strCache>
                <c:ptCount val="1"/>
                <c:pt idx="0">
                  <c:v>Kız</c:v>
                </c:pt>
              </c:strCache>
            </c:strRef>
          </c:tx>
          <c:spPr>
            <a:solidFill>
              <a:srgbClr val="FF0000"/>
            </a:solidFill>
          </c:spPr>
          <c:dLbls>
            <c:dLbl>
              <c:idx val="0"/>
              <c:layout>
                <c:manualLayout>
                  <c:x val="1.6353647912030988E-2"/>
                  <c:y val="-4.4092323075213886E-2"/>
                </c:manualLayout>
              </c:layout>
              <c:showVal val="1"/>
            </c:dLbl>
            <c:showVal val="1"/>
          </c:dLbls>
          <c:cat>
            <c:strRef>
              <c:f>Sayfa27!$C$2:$E$2</c:f>
              <c:strCache>
                <c:ptCount val="3"/>
                <c:pt idx="0">
                  <c:v>Katılıyorum</c:v>
                </c:pt>
                <c:pt idx="1">
                  <c:v>Kararsızım</c:v>
                </c:pt>
                <c:pt idx="2">
                  <c:v>Katılmıyorum</c:v>
                </c:pt>
              </c:strCache>
            </c:strRef>
          </c:cat>
          <c:val>
            <c:numRef>
              <c:f>Sayfa27!$C$3:$E$3</c:f>
              <c:numCache>
                <c:formatCode>0%</c:formatCode>
                <c:ptCount val="3"/>
                <c:pt idx="0">
                  <c:v>0.91</c:v>
                </c:pt>
                <c:pt idx="1">
                  <c:v>6.0000000000000032E-2</c:v>
                </c:pt>
                <c:pt idx="2">
                  <c:v>3.0000000000000002E-2</c:v>
                </c:pt>
              </c:numCache>
            </c:numRef>
          </c:val>
        </c:ser>
        <c:ser>
          <c:idx val="1"/>
          <c:order val="1"/>
          <c:tx>
            <c:strRef>
              <c:f>Sayfa27!$B$4</c:f>
              <c:strCache>
                <c:ptCount val="1"/>
                <c:pt idx="0">
                  <c:v>Erkek</c:v>
                </c:pt>
              </c:strCache>
            </c:strRef>
          </c:tx>
          <c:spPr>
            <a:solidFill>
              <a:srgbClr val="00B0F0"/>
            </a:solidFill>
          </c:spPr>
          <c:dLbls>
            <c:dLbl>
              <c:idx val="0"/>
              <c:layout>
                <c:manualLayout>
                  <c:x val="1.6353647912030988E-2"/>
                  <c:y val="-2.334299456923087E-2"/>
                </c:manualLayout>
              </c:layout>
              <c:showVal val="1"/>
            </c:dLbl>
            <c:showVal val="1"/>
          </c:dLbls>
          <c:cat>
            <c:strRef>
              <c:f>Sayfa27!$C$2:$E$2</c:f>
              <c:strCache>
                <c:ptCount val="3"/>
                <c:pt idx="0">
                  <c:v>Katılıyorum</c:v>
                </c:pt>
                <c:pt idx="1">
                  <c:v>Kararsızım</c:v>
                </c:pt>
                <c:pt idx="2">
                  <c:v>Katılmıyorum</c:v>
                </c:pt>
              </c:strCache>
            </c:strRef>
          </c:cat>
          <c:val>
            <c:numRef>
              <c:f>Sayfa27!$C$4:$E$4</c:f>
              <c:numCache>
                <c:formatCode>0%</c:formatCode>
                <c:ptCount val="3"/>
                <c:pt idx="0">
                  <c:v>0.88</c:v>
                </c:pt>
                <c:pt idx="1">
                  <c:v>8.0000000000000043E-2</c:v>
                </c:pt>
                <c:pt idx="2">
                  <c:v>4.0000000000000022E-2</c:v>
                </c:pt>
              </c:numCache>
            </c:numRef>
          </c:val>
        </c:ser>
        <c:dLbls>
          <c:showVal val="1"/>
        </c:dLbls>
        <c:shape val="cylinder"/>
        <c:axId val="39942784"/>
        <c:axId val="39960960"/>
        <c:axId val="0"/>
      </c:bar3DChart>
      <c:catAx>
        <c:axId val="39942784"/>
        <c:scaling>
          <c:orientation val="minMax"/>
        </c:scaling>
        <c:axPos val="b"/>
        <c:majorTickMark val="none"/>
        <c:tickLblPos val="nextTo"/>
        <c:crossAx val="39960960"/>
        <c:crosses val="autoZero"/>
        <c:auto val="1"/>
        <c:lblAlgn val="ctr"/>
        <c:lblOffset val="100"/>
      </c:catAx>
      <c:valAx>
        <c:axId val="39960960"/>
        <c:scaling>
          <c:orientation val="minMax"/>
        </c:scaling>
        <c:delete val="1"/>
        <c:axPos val="l"/>
        <c:numFmt formatCode="0%" sourceLinked="1"/>
        <c:tickLblPos val="none"/>
        <c:crossAx val="39942784"/>
        <c:crosses val="autoZero"/>
        <c:crossBetween val="between"/>
      </c:valAx>
    </c:plotArea>
    <c:legend>
      <c:legendPos val="t"/>
    </c:legend>
    <c:plotVisOnly val="1"/>
  </c:chart>
  <c:externalData r:id="rId1"/>
</c:chartSpace>
</file>

<file path=ppt/charts/chart55.xml><?xml version="1.0" encoding="utf-8"?>
<c:chartSpace xmlns:c="http://schemas.openxmlformats.org/drawingml/2006/chart" xmlns:a="http://schemas.openxmlformats.org/drawingml/2006/main" xmlns:r="http://schemas.openxmlformats.org/officeDocument/2006/relationships">
  <c:date1904 val="1"/>
  <c:lang val="tr-TR"/>
  <c:chart>
    <c:autoTitleDeleted val="1"/>
    <c:view3D>
      <c:rotX val="30"/>
      <c:perspective val="30"/>
    </c:view3D>
    <c:plotArea>
      <c:layout>
        <c:manualLayout>
          <c:layoutTarget val="inner"/>
          <c:xMode val="edge"/>
          <c:yMode val="edge"/>
          <c:x val="5.9722189546372734E-2"/>
          <c:y val="0.13780778318946937"/>
          <c:w val="0.94027787158659792"/>
          <c:h val="0.82271469459983093"/>
        </c:manualLayout>
      </c:layout>
      <c:pie3DChart>
        <c:varyColors val="1"/>
        <c:ser>
          <c:idx val="0"/>
          <c:order val="0"/>
          <c:explosion val="3"/>
          <c:dPt>
            <c:idx val="0"/>
            <c:explosion val="0"/>
            <c:spPr>
              <a:solidFill>
                <a:srgbClr val="00B050"/>
              </a:solidFill>
            </c:spPr>
          </c:dPt>
          <c:dPt>
            <c:idx val="1"/>
            <c:explosion val="19"/>
            <c:spPr>
              <a:solidFill>
                <a:schemeClr val="tx2"/>
              </a:solidFill>
            </c:spPr>
          </c:dPt>
          <c:dPt>
            <c:idx val="2"/>
            <c:explosion val="19"/>
            <c:spPr>
              <a:solidFill>
                <a:schemeClr val="accent2">
                  <a:lumMod val="50000"/>
                </a:schemeClr>
              </a:solidFill>
            </c:spPr>
          </c:dPt>
          <c:dLbls>
            <c:dLbl>
              <c:idx val="0"/>
              <c:layout>
                <c:manualLayout>
                  <c:x val="-0.21242946194225848"/>
                  <c:y val="-0.12795457859434239"/>
                </c:manualLayout>
              </c:layout>
              <c:showCatName val="1"/>
              <c:showPercent val="1"/>
            </c:dLbl>
            <c:dLbl>
              <c:idx val="2"/>
              <c:layout>
                <c:manualLayout>
                  <c:x val="0.2240364311524935"/>
                  <c:y val="-4.0327274242255913E-2"/>
                </c:manualLayout>
              </c:layout>
              <c:showCatName val="1"/>
              <c:showPercent val="1"/>
            </c:dLbl>
            <c:showCatName val="1"/>
            <c:showPercent val="1"/>
            <c:showLeaderLines val="1"/>
          </c:dLbls>
          <c:cat>
            <c:strRef>
              <c:f>Sayfa32!$B$2:$D$2</c:f>
              <c:strCache>
                <c:ptCount val="3"/>
                <c:pt idx="0">
                  <c:v>Katılıyorum </c:v>
                </c:pt>
                <c:pt idx="1">
                  <c:v>Kararsızım</c:v>
                </c:pt>
                <c:pt idx="2">
                  <c:v>Katılmıyorum</c:v>
                </c:pt>
              </c:strCache>
            </c:strRef>
          </c:cat>
          <c:val>
            <c:numRef>
              <c:f>Sayfa32!$B$3:$D$3</c:f>
              <c:numCache>
                <c:formatCode>0%</c:formatCode>
                <c:ptCount val="3"/>
                <c:pt idx="0">
                  <c:v>0.65000000000000402</c:v>
                </c:pt>
                <c:pt idx="1">
                  <c:v>0.24000000000000021</c:v>
                </c:pt>
                <c:pt idx="2">
                  <c:v>0.11</c:v>
                </c:pt>
              </c:numCache>
            </c:numRef>
          </c:val>
        </c:ser>
        <c:dLbls>
          <c:showCatName val="1"/>
          <c:showPercent val="1"/>
        </c:dLbls>
      </c:pie3DChart>
    </c:plotArea>
    <c:plotVisOnly val="1"/>
  </c:chart>
  <c:externalData r:id="rId1"/>
</c:chartSpace>
</file>

<file path=ppt/charts/chart56.xml><?xml version="1.0" encoding="utf-8"?>
<c:chartSpace xmlns:c="http://schemas.openxmlformats.org/drawingml/2006/chart" xmlns:a="http://schemas.openxmlformats.org/drawingml/2006/main" xmlns:r="http://schemas.openxmlformats.org/officeDocument/2006/relationships">
  <c:date1904 val="1"/>
  <c:lang val="tr-TR"/>
  <c:chart>
    <c:autoTitleDeleted val="1"/>
    <c:view3D>
      <c:rAngAx val="1"/>
    </c:view3D>
    <c:plotArea>
      <c:layout/>
      <c:bar3DChart>
        <c:barDir val="col"/>
        <c:grouping val="clustered"/>
        <c:ser>
          <c:idx val="0"/>
          <c:order val="0"/>
          <c:tx>
            <c:strRef>
              <c:f>Sayfa29!$B$3</c:f>
              <c:strCache>
                <c:ptCount val="1"/>
                <c:pt idx="0">
                  <c:v>Kız</c:v>
                </c:pt>
              </c:strCache>
            </c:strRef>
          </c:tx>
          <c:spPr>
            <a:solidFill>
              <a:srgbClr val="FF0000"/>
            </a:solidFill>
          </c:spPr>
          <c:dLbls>
            <c:dLbl>
              <c:idx val="0"/>
              <c:layout>
                <c:manualLayout>
                  <c:x val="1.3655639886797971E-2"/>
                  <c:y val="-3.3717658822222371E-2"/>
                </c:manualLayout>
              </c:layout>
              <c:showVal val="1"/>
            </c:dLbl>
            <c:showVal val="1"/>
          </c:dLbls>
          <c:cat>
            <c:strRef>
              <c:f>Sayfa29!$C$2:$E$2</c:f>
              <c:strCache>
                <c:ptCount val="3"/>
                <c:pt idx="0">
                  <c:v>Katılıyorum</c:v>
                </c:pt>
                <c:pt idx="1">
                  <c:v>Kararsızım</c:v>
                </c:pt>
                <c:pt idx="2">
                  <c:v>Katılmıyorum</c:v>
                </c:pt>
              </c:strCache>
            </c:strRef>
          </c:cat>
          <c:val>
            <c:numRef>
              <c:f>Sayfa29!$C$3:$E$3</c:f>
              <c:numCache>
                <c:formatCode>0%</c:formatCode>
                <c:ptCount val="3"/>
                <c:pt idx="0">
                  <c:v>0.66000000000000325</c:v>
                </c:pt>
                <c:pt idx="1">
                  <c:v>0.23</c:v>
                </c:pt>
                <c:pt idx="2">
                  <c:v>0.11</c:v>
                </c:pt>
              </c:numCache>
            </c:numRef>
          </c:val>
        </c:ser>
        <c:ser>
          <c:idx val="1"/>
          <c:order val="1"/>
          <c:tx>
            <c:strRef>
              <c:f>Sayfa29!$B$4</c:f>
              <c:strCache>
                <c:ptCount val="1"/>
                <c:pt idx="0">
                  <c:v>Erkek</c:v>
                </c:pt>
              </c:strCache>
            </c:strRef>
          </c:tx>
          <c:spPr>
            <a:solidFill>
              <a:srgbClr val="00B0F0"/>
            </a:solidFill>
          </c:spPr>
          <c:dLbls>
            <c:dLbl>
              <c:idx val="0"/>
              <c:layout>
                <c:manualLayout>
                  <c:x val="9.1037599245319817E-3"/>
                  <c:y val="-2.5936660632478747E-2"/>
                </c:manualLayout>
              </c:layout>
              <c:showVal val="1"/>
            </c:dLbl>
            <c:showVal val="1"/>
          </c:dLbls>
          <c:cat>
            <c:strRef>
              <c:f>Sayfa29!$C$2:$E$2</c:f>
              <c:strCache>
                <c:ptCount val="3"/>
                <c:pt idx="0">
                  <c:v>Katılıyorum</c:v>
                </c:pt>
                <c:pt idx="1">
                  <c:v>Kararsızım</c:v>
                </c:pt>
                <c:pt idx="2">
                  <c:v>Katılmıyorum</c:v>
                </c:pt>
              </c:strCache>
            </c:strRef>
          </c:cat>
          <c:val>
            <c:numRef>
              <c:f>Sayfa29!$C$4:$E$4</c:f>
              <c:numCache>
                <c:formatCode>0%</c:formatCode>
                <c:ptCount val="3"/>
                <c:pt idx="0">
                  <c:v>0.6400000000000029</c:v>
                </c:pt>
                <c:pt idx="1">
                  <c:v>0.25</c:v>
                </c:pt>
                <c:pt idx="2">
                  <c:v>0.11</c:v>
                </c:pt>
              </c:numCache>
            </c:numRef>
          </c:val>
        </c:ser>
        <c:dLbls>
          <c:showVal val="1"/>
        </c:dLbls>
        <c:shape val="cylinder"/>
        <c:axId val="39785216"/>
        <c:axId val="39786752"/>
        <c:axId val="0"/>
      </c:bar3DChart>
      <c:catAx>
        <c:axId val="39785216"/>
        <c:scaling>
          <c:orientation val="minMax"/>
        </c:scaling>
        <c:axPos val="b"/>
        <c:majorTickMark val="none"/>
        <c:tickLblPos val="nextTo"/>
        <c:crossAx val="39786752"/>
        <c:crosses val="autoZero"/>
        <c:auto val="1"/>
        <c:lblAlgn val="ctr"/>
        <c:lblOffset val="100"/>
      </c:catAx>
      <c:valAx>
        <c:axId val="39786752"/>
        <c:scaling>
          <c:orientation val="minMax"/>
        </c:scaling>
        <c:delete val="1"/>
        <c:axPos val="l"/>
        <c:numFmt formatCode="0%" sourceLinked="1"/>
        <c:tickLblPos val="none"/>
        <c:crossAx val="39785216"/>
        <c:crosses val="autoZero"/>
        <c:crossBetween val="between"/>
      </c:valAx>
    </c:plotArea>
    <c:legend>
      <c:legendPos val="t"/>
    </c:legend>
    <c:plotVisOnly val="1"/>
  </c:chart>
  <c:externalData r:id="rId1"/>
</c:chartSpace>
</file>

<file path=ppt/charts/chart57.xml><?xml version="1.0" encoding="utf-8"?>
<c:chartSpace xmlns:c="http://schemas.openxmlformats.org/drawingml/2006/chart" xmlns:a="http://schemas.openxmlformats.org/drawingml/2006/main" xmlns:r="http://schemas.openxmlformats.org/officeDocument/2006/relationships">
  <c:date1904 val="1"/>
  <c:lang val="tr-TR"/>
  <c:chart>
    <c:autoTitleDeleted val="1"/>
    <c:view3D>
      <c:rotX val="30"/>
      <c:perspective val="30"/>
    </c:view3D>
    <c:plotArea>
      <c:layout>
        <c:manualLayout>
          <c:layoutTarget val="inner"/>
          <c:xMode val="edge"/>
          <c:yMode val="edge"/>
          <c:x val="0.11195969247297237"/>
          <c:y val="7.1043558291502953E-2"/>
          <c:w val="0.88804035192422459"/>
          <c:h val="0.81970124702154556"/>
        </c:manualLayout>
      </c:layout>
      <c:pie3DChart>
        <c:varyColors val="1"/>
        <c:ser>
          <c:idx val="0"/>
          <c:order val="0"/>
          <c:explosion val="12"/>
          <c:dPt>
            <c:idx val="0"/>
            <c:spPr>
              <a:solidFill>
                <a:srgbClr val="00B0F0"/>
              </a:solidFill>
            </c:spPr>
          </c:dPt>
          <c:dPt>
            <c:idx val="1"/>
            <c:spPr>
              <a:solidFill>
                <a:schemeClr val="accent4">
                  <a:lumMod val="40000"/>
                  <a:lumOff val="60000"/>
                </a:schemeClr>
              </a:solidFill>
            </c:spPr>
          </c:dPt>
          <c:dPt>
            <c:idx val="2"/>
            <c:spPr>
              <a:solidFill>
                <a:srgbClr val="C00000"/>
              </a:solidFill>
            </c:spPr>
          </c:dPt>
          <c:dLbls>
            <c:dLbl>
              <c:idx val="0"/>
              <c:layout>
                <c:manualLayout>
                  <c:x val="-0.1903039870627419"/>
                  <c:y val="-0.28402336804673611"/>
                </c:manualLayout>
              </c:layout>
              <c:showCatName val="1"/>
              <c:showPercent val="1"/>
            </c:dLbl>
            <c:showCatName val="1"/>
            <c:showPercent val="1"/>
            <c:showLeaderLines val="1"/>
          </c:dLbls>
          <c:cat>
            <c:strRef>
              <c:f>Sayfa33!$B$2:$D$2</c:f>
              <c:strCache>
                <c:ptCount val="3"/>
                <c:pt idx="0">
                  <c:v>Katılıyorum </c:v>
                </c:pt>
                <c:pt idx="1">
                  <c:v>Kararsızım</c:v>
                </c:pt>
                <c:pt idx="2">
                  <c:v>Katılmıyorum</c:v>
                </c:pt>
              </c:strCache>
            </c:strRef>
          </c:cat>
          <c:val>
            <c:numRef>
              <c:f>Sayfa33!$B$3:$D$3</c:f>
              <c:numCache>
                <c:formatCode>0%</c:formatCode>
                <c:ptCount val="3"/>
                <c:pt idx="0">
                  <c:v>0.69000000000000061</c:v>
                </c:pt>
                <c:pt idx="1">
                  <c:v>0.2</c:v>
                </c:pt>
                <c:pt idx="2">
                  <c:v>0.11</c:v>
                </c:pt>
              </c:numCache>
            </c:numRef>
          </c:val>
        </c:ser>
        <c:dLbls>
          <c:showCatName val="1"/>
          <c:showPercent val="1"/>
        </c:dLbls>
      </c:pie3DChart>
    </c:plotArea>
    <c:plotVisOnly val="1"/>
  </c:chart>
  <c:externalData r:id="rId1"/>
</c:chartSpace>
</file>

<file path=ppt/charts/chart58.xml><?xml version="1.0" encoding="utf-8"?>
<c:chartSpace xmlns:c="http://schemas.openxmlformats.org/drawingml/2006/chart" xmlns:a="http://schemas.openxmlformats.org/drawingml/2006/main" xmlns:r="http://schemas.openxmlformats.org/officeDocument/2006/relationships">
  <c:date1904 val="1"/>
  <c:lang val="tr-TR"/>
  <c:chart>
    <c:autoTitleDeleted val="1"/>
    <c:view3D>
      <c:rAngAx val="1"/>
    </c:view3D>
    <c:plotArea>
      <c:layout/>
      <c:bar3DChart>
        <c:barDir val="col"/>
        <c:grouping val="clustered"/>
        <c:ser>
          <c:idx val="0"/>
          <c:order val="0"/>
          <c:tx>
            <c:strRef>
              <c:f>Sayfa30!$B$3</c:f>
              <c:strCache>
                <c:ptCount val="1"/>
                <c:pt idx="0">
                  <c:v>Kız</c:v>
                </c:pt>
              </c:strCache>
            </c:strRef>
          </c:tx>
          <c:spPr>
            <a:solidFill>
              <a:srgbClr val="FF0000"/>
            </a:solidFill>
          </c:spPr>
          <c:dLbls>
            <c:dLbl>
              <c:idx val="0"/>
              <c:layout>
                <c:manualLayout>
                  <c:x val="1.2334733989321034E-2"/>
                  <c:y val="-1.7147014529249834E-2"/>
                </c:manualLayout>
              </c:layout>
              <c:showVal val="1"/>
            </c:dLbl>
            <c:showVal val="1"/>
          </c:dLbls>
          <c:cat>
            <c:strRef>
              <c:f>Sayfa30!$C$2:$E$2</c:f>
              <c:strCache>
                <c:ptCount val="3"/>
                <c:pt idx="0">
                  <c:v>Katılıyorum</c:v>
                </c:pt>
                <c:pt idx="1">
                  <c:v>Kararsızım</c:v>
                </c:pt>
                <c:pt idx="2">
                  <c:v>Katılmıyorum</c:v>
                </c:pt>
              </c:strCache>
            </c:strRef>
          </c:cat>
          <c:val>
            <c:numRef>
              <c:f>Sayfa30!$C$3:$E$3</c:f>
              <c:numCache>
                <c:formatCode>0%</c:formatCode>
                <c:ptCount val="3"/>
                <c:pt idx="0">
                  <c:v>0.68</c:v>
                </c:pt>
                <c:pt idx="1">
                  <c:v>0.2</c:v>
                </c:pt>
                <c:pt idx="2">
                  <c:v>0.12000000000000002</c:v>
                </c:pt>
              </c:numCache>
            </c:numRef>
          </c:val>
        </c:ser>
        <c:ser>
          <c:idx val="1"/>
          <c:order val="1"/>
          <c:tx>
            <c:strRef>
              <c:f>Sayfa30!$B$4</c:f>
              <c:strCache>
                <c:ptCount val="1"/>
                <c:pt idx="0">
                  <c:v>Erkek</c:v>
                </c:pt>
              </c:strCache>
            </c:strRef>
          </c:tx>
          <c:spPr>
            <a:solidFill>
              <a:srgbClr val="00B0F0"/>
            </a:solidFill>
          </c:spPr>
          <c:dLbls>
            <c:dLbl>
              <c:idx val="0"/>
              <c:layout>
                <c:manualLayout>
                  <c:x val="1.4801680787185245E-2"/>
                  <c:y val="-1.7147014529249834E-2"/>
                </c:manualLayout>
              </c:layout>
              <c:showVal val="1"/>
            </c:dLbl>
            <c:showVal val="1"/>
          </c:dLbls>
          <c:cat>
            <c:strRef>
              <c:f>Sayfa30!$C$2:$E$2</c:f>
              <c:strCache>
                <c:ptCount val="3"/>
                <c:pt idx="0">
                  <c:v>Katılıyorum</c:v>
                </c:pt>
                <c:pt idx="1">
                  <c:v>Kararsızım</c:v>
                </c:pt>
                <c:pt idx="2">
                  <c:v>Katılmıyorum</c:v>
                </c:pt>
              </c:strCache>
            </c:strRef>
          </c:cat>
          <c:val>
            <c:numRef>
              <c:f>Sayfa30!$C$4:$E$4</c:f>
              <c:numCache>
                <c:formatCode>0%</c:formatCode>
                <c:ptCount val="3"/>
                <c:pt idx="0">
                  <c:v>0.69000000000000061</c:v>
                </c:pt>
                <c:pt idx="1">
                  <c:v>0.2</c:v>
                </c:pt>
                <c:pt idx="2">
                  <c:v>0.11</c:v>
                </c:pt>
              </c:numCache>
            </c:numRef>
          </c:val>
        </c:ser>
        <c:dLbls>
          <c:showVal val="1"/>
        </c:dLbls>
        <c:shape val="cylinder"/>
        <c:axId val="54934144"/>
        <c:axId val="54948224"/>
        <c:axId val="0"/>
      </c:bar3DChart>
      <c:catAx>
        <c:axId val="54934144"/>
        <c:scaling>
          <c:orientation val="minMax"/>
        </c:scaling>
        <c:axPos val="b"/>
        <c:majorTickMark val="none"/>
        <c:tickLblPos val="nextTo"/>
        <c:crossAx val="54948224"/>
        <c:crosses val="autoZero"/>
        <c:auto val="1"/>
        <c:lblAlgn val="ctr"/>
        <c:lblOffset val="100"/>
      </c:catAx>
      <c:valAx>
        <c:axId val="54948224"/>
        <c:scaling>
          <c:orientation val="minMax"/>
        </c:scaling>
        <c:delete val="1"/>
        <c:axPos val="l"/>
        <c:numFmt formatCode="0%" sourceLinked="1"/>
        <c:tickLblPos val="none"/>
        <c:crossAx val="54934144"/>
        <c:crosses val="autoZero"/>
        <c:crossBetween val="between"/>
      </c:valAx>
    </c:plotArea>
    <c:legend>
      <c:legendPos val="t"/>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tr-TR"/>
  <c:chart>
    <c:autoTitleDeleted val="1"/>
    <c:plotArea>
      <c:layout/>
      <c:barChart>
        <c:barDir val="bar"/>
        <c:grouping val="clustered"/>
        <c:ser>
          <c:idx val="0"/>
          <c:order val="0"/>
          <c:tx>
            <c:strRef>
              <c:f>Sayfa32!$H$7</c:f>
              <c:strCache>
                <c:ptCount val="1"/>
                <c:pt idx="0">
                  <c:v>Kız</c:v>
                </c:pt>
              </c:strCache>
            </c:strRef>
          </c:tx>
          <c:spPr>
            <a:solidFill>
              <a:srgbClr val="FF0000"/>
            </a:solidFill>
          </c:spPr>
          <c:cat>
            <c:strRef>
              <c:f>Sayfa32!$I$6:$M$6</c:f>
              <c:strCache>
                <c:ptCount val="5"/>
                <c:pt idx="0">
                  <c:v>Bu imkanların hiçbirine sahip olmayan öğrenciler</c:v>
                </c:pt>
                <c:pt idx="1">
                  <c:v>İnternet bağlantısı olan öğrenciler</c:v>
                </c:pt>
                <c:pt idx="2">
                  <c:v>Bilgisayarı olan öğrenciler</c:v>
                </c:pt>
                <c:pt idx="3">
                  <c:v>Çalışma masası olan öğrenciler</c:v>
                </c:pt>
                <c:pt idx="4">
                  <c:v>Kendisine ait bir odası olan öğrenciler</c:v>
                </c:pt>
              </c:strCache>
            </c:strRef>
          </c:cat>
          <c:val>
            <c:numRef>
              <c:f>Sayfa32!$I$7:$M$7</c:f>
              <c:numCache>
                <c:formatCode>0%</c:formatCode>
                <c:ptCount val="5"/>
                <c:pt idx="0">
                  <c:v>8.0000000000000043E-2</c:v>
                </c:pt>
                <c:pt idx="1">
                  <c:v>0.52</c:v>
                </c:pt>
                <c:pt idx="2">
                  <c:v>0.58000000000000007</c:v>
                </c:pt>
                <c:pt idx="3">
                  <c:v>0.71000000000000063</c:v>
                </c:pt>
                <c:pt idx="4">
                  <c:v>0.65000000000000291</c:v>
                </c:pt>
              </c:numCache>
            </c:numRef>
          </c:val>
        </c:ser>
        <c:ser>
          <c:idx val="1"/>
          <c:order val="1"/>
          <c:tx>
            <c:strRef>
              <c:f>Sayfa32!$H$8</c:f>
              <c:strCache>
                <c:ptCount val="1"/>
                <c:pt idx="0">
                  <c:v>Erkek</c:v>
                </c:pt>
              </c:strCache>
            </c:strRef>
          </c:tx>
          <c:spPr>
            <a:solidFill>
              <a:srgbClr val="00B0F0"/>
            </a:solidFill>
          </c:spPr>
          <c:cat>
            <c:strRef>
              <c:f>Sayfa32!$I$6:$M$6</c:f>
              <c:strCache>
                <c:ptCount val="5"/>
                <c:pt idx="0">
                  <c:v>Bu imkanların hiçbirine sahip olmayan öğrenciler</c:v>
                </c:pt>
                <c:pt idx="1">
                  <c:v>İnternet bağlantısı olan öğrenciler</c:v>
                </c:pt>
                <c:pt idx="2">
                  <c:v>Bilgisayarı olan öğrenciler</c:v>
                </c:pt>
                <c:pt idx="3">
                  <c:v>Çalışma masası olan öğrenciler</c:v>
                </c:pt>
                <c:pt idx="4">
                  <c:v>Kendisine ait bir odası olan öğrenciler</c:v>
                </c:pt>
              </c:strCache>
            </c:strRef>
          </c:cat>
          <c:val>
            <c:numRef>
              <c:f>Sayfa32!$I$8:$M$8</c:f>
              <c:numCache>
                <c:formatCode>0%</c:formatCode>
                <c:ptCount val="5"/>
                <c:pt idx="0">
                  <c:v>9.0000000000000024E-2</c:v>
                </c:pt>
                <c:pt idx="1">
                  <c:v>0.49000000000000032</c:v>
                </c:pt>
                <c:pt idx="2">
                  <c:v>0.59</c:v>
                </c:pt>
                <c:pt idx="3">
                  <c:v>0.66000000000000314</c:v>
                </c:pt>
                <c:pt idx="4">
                  <c:v>0.60000000000000064</c:v>
                </c:pt>
              </c:numCache>
            </c:numRef>
          </c:val>
        </c:ser>
        <c:dLbls>
          <c:showVal val="1"/>
        </c:dLbls>
        <c:overlap val="-25"/>
        <c:axId val="37700736"/>
        <c:axId val="37702272"/>
      </c:barChart>
      <c:catAx>
        <c:axId val="37700736"/>
        <c:scaling>
          <c:orientation val="minMax"/>
        </c:scaling>
        <c:axPos val="l"/>
        <c:majorTickMark val="none"/>
        <c:tickLblPos val="nextTo"/>
        <c:crossAx val="37702272"/>
        <c:crosses val="autoZero"/>
        <c:auto val="1"/>
        <c:lblAlgn val="ctr"/>
        <c:lblOffset val="100"/>
      </c:catAx>
      <c:valAx>
        <c:axId val="37702272"/>
        <c:scaling>
          <c:orientation val="minMax"/>
        </c:scaling>
        <c:delete val="1"/>
        <c:axPos val="b"/>
        <c:numFmt formatCode="0%" sourceLinked="1"/>
        <c:tickLblPos val="none"/>
        <c:crossAx val="37700736"/>
        <c:crosses val="autoZero"/>
        <c:crossBetween val="between"/>
      </c:valAx>
    </c:plotArea>
    <c:legend>
      <c:legendPos val="t"/>
      <c:layout/>
    </c:legend>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tr-TR"/>
  <c:chart>
    <c:autoTitleDeleted val="1"/>
    <c:view3D>
      <c:rAngAx val="1"/>
    </c:view3D>
    <c:plotArea>
      <c:layout/>
      <c:bar3DChart>
        <c:barDir val="col"/>
        <c:grouping val="clustered"/>
        <c:ser>
          <c:idx val="0"/>
          <c:order val="0"/>
          <c:spPr>
            <a:solidFill>
              <a:srgbClr val="CC0099"/>
            </a:solidFill>
          </c:spPr>
          <c:dLbls>
            <c:dLbl>
              <c:idx val="0"/>
              <c:layout>
                <c:manualLayout>
                  <c:x val="2.2222222222222251E-2"/>
                  <c:y val="-3.7037037037037056E-2"/>
                </c:manualLayout>
              </c:layout>
              <c:showVal val="1"/>
            </c:dLbl>
            <c:dLbl>
              <c:idx val="1"/>
              <c:layout>
                <c:manualLayout>
                  <c:x val="2.2222222222222251E-2"/>
                  <c:y val="-3.2407407407407648E-2"/>
                </c:manualLayout>
              </c:layout>
              <c:showVal val="1"/>
            </c:dLbl>
            <c:dLbl>
              <c:idx val="2"/>
              <c:layout>
                <c:manualLayout>
                  <c:x val="1.6666666666666701E-2"/>
                  <c:y val="-2.7777777777778064E-2"/>
                </c:manualLayout>
              </c:layout>
              <c:showVal val="1"/>
            </c:dLbl>
            <c:dLbl>
              <c:idx val="3"/>
              <c:layout>
                <c:manualLayout>
                  <c:x val="2.2222222222222251E-2"/>
                  <c:y val="-2.7777777777778064E-2"/>
                </c:manualLayout>
              </c:layout>
              <c:showVal val="1"/>
            </c:dLbl>
            <c:dLbl>
              <c:idx val="4"/>
              <c:layout>
                <c:manualLayout>
                  <c:x val="1.9444444444444445E-2"/>
                  <c:y val="-3.2407407407407725E-2"/>
                </c:manualLayout>
              </c:layout>
              <c:showVal val="1"/>
            </c:dLbl>
            <c:showVal val="1"/>
          </c:dLbls>
          <c:cat>
            <c:strRef>
              <c:f>Sayfa7!$B$3:$F$3</c:f>
              <c:strCache>
                <c:ptCount val="5"/>
                <c:pt idx="0">
                  <c:v>0-5 saat</c:v>
                </c:pt>
                <c:pt idx="1">
                  <c:v>6-10 saat</c:v>
                </c:pt>
                <c:pt idx="2">
                  <c:v>11-15 saat</c:v>
                </c:pt>
                <c:pt idx="3">
                  <c:v>16-20 saat</c:v>
                </c:pt>
                <c:pt idx="4">
                  <c:v>20 saatten fazla</c:v>
                </c:pt>
              </c:strCache>
            </c:strRef>
          </c:cat>
          <c:val>
            <c:numRef>
              <c:f>Sayfa7!$B$4:$F$4</c:f>
              <c:numCache>
                <c:formatCode>0%</c:formatCode>
                <c:ptCount val="5"/>
                <c:pt idx="0">
                  <c:v>0.65000000000000291</c:v>
                </c:pt>
                <c:pt idx="1">
                  <c:v>0.18000000000000024</c:v>
                </c:pt>
                <c:pt idx="2">
                  <c:v>8.0000000000000043E-2</c:v>
                </c:pt>
                <c:pt idx="3">
                  <c:v>4.0000000000000022E-2</c:v>
                </c:pt>
                <c:pt idx="4">
                  <c:v>0.05</c:v>
                </c:pt>
              </c:numCache>
            </c:numRef>
          </c:val>
        </c:ser>
        <c:dLbls>
          <c:showVal val="1"/>
        </c:dLbls>
        <c:shape val="box"/>
        <c:axId val="37743616"/>
        <c:axId val="37749504"/>
        <c:axId val="0"/>
      </c:bar3DChart>
      <c:catAx>
        <c:axId val="37743616"/>
        <c:scaling>
          <c:orientation val="minMax"/>
        </c:scaling>
        <c:axPos val="b"/>
        <c:majorTickMark val="none"/>
        <c:tickLblPos val="nextTo"/>
        <c:crossAx val="37749504"/>
        <c:crosses val="autoZero"/>
        <c:auto val="1"/>
        <c:lblAlgn val="ctr"/>
        <c:lblOffset val="100"/>
      </c:catAx>
      <c:valAx>
        <c:axId val="37749504"/>
        <c:scaling>
          <c:orientation val="minMax"/>
        </c:scaling>
        <c:delete val="1"/>
        <c:axPos val="l"/>
        <c:numFmt formatCode="0%" sourceLinked="1"/>
        <c:majorTickMark val="none"/>
        <c:tickLblPos val="none"/>
        <c:crossAx val="37743616"/>
        <c:crosses val="autoZero"/>
        <c:crossBetween val="between"/>
      </c:valAx>
    </c:plotArea>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tr-TR"/>
  <c:chart>
    <c:autoTitleDeleted val="1"/>
    <c:view3D>
      <c:rAngAx val="1"/>
    </c:view3D>
    <c:plotArea>
      <c:layout/>
      <c:bar3DChart>
        <c:barDir val="col"/>
        <c:grouping val="clustered"/>
        <c:ser>
          <c:idx val="0"/>
          <c:order val="0"/>
          <c:tx>
            <c:strRef>
              <c:f>Sayfa6!$B$3</c:f>
              <c:strCache>
                <c:ptCount val="1"/>
                <c:pt idx="0">
                  <c:v>Kız</c:v>
                </c:pt>
              </c:strCache>
            </c:strRef>
          </c:tx>
          <c:spPr>
            <a:solidFill>
              <a:srgbClr val="FF0000"/>
            </a:solidFill>
          </c:spPr>
          <c:dLbls>
            <c:dLbl>
              <c:idx val="0"/>
              <c:layout>
                <c:manualLayout>
                  <c:x val="1.1111111111111125E-2"/>
                  <c:y val="-2.3148148148148147E-2"/>
                </c:manualLayout>
              </c:layout>
              <c:showVal val="1"/>
            </c:dLbl>
            <c:dLbl>
              <c:idx val="1"/>
              <c:layout>
                <c:manualLayout>
                  <c:x val="0"/>
                  <c:y val="-2.7777777777778092E-2"/>
                </c:manualLayout>
              </c:layout>
              <c:showVal val="1"/>
            </c:dLbl>
            <c:showVal val="1"/>
          </c:dLbls>
          <c:cat>
            <c:strRef>
              <c:f>Sayfa6!$C$2:$G$2</c:f>
              <c:strCache>
                <c:ptCount val="5"/>
                <c:pt idx="0">
                  <c:v>0-5 saat</c:v>
                </c:pt>
                <c:pt idx="1">
                  <c:v>6-10 saat</c:v>
                </c:pt>
                <c:pt idx="2">
                  <c:v>11-15 saat</c:v>
                </c:pt>
                <c:pt idx="3">
                  <c:v>16-20 saat</c:v>
                </c:pt>
                <c:pt idx="4">
                  <c:v>20 saatten fazla</c:v>
                </c:pt>
              </c:strCache>
            </c:strRef>
          </c:cat>
          <c:val>
            <c:numRef>
              <c:f>Sayfa6!$C$3:$G$3</c:f>
              <c:numCache>
                <c:formatCode>0%</c:formatCode>
                <c:ptCount val="5"/>
                <c:pt idx="0">
                  <c:v>0.69000000000000061</c:v>
                </c:pt>
                <c:pt idx="1">
                  <c:v>0.17</c:v>
                </c:pt>
                <c:pt idx="2">
                  <c:v>7.0000000000000021E-2</c:v>
                </c:pt>
                <c:pt idx="3">
                  <c:v>4.0000000000000022E-2</c:v>
                </c:pt>
                <c:pt idx="4">
                  <c:v>3.0000000000000002E-2</c:v>
                </c:pt>
              </c:numCache>
            </c:numRef>
          </c:val>
        </c:ser>
        <c:ser>
          <c:idx val="1"/>
          <c:order val="1"/>
          <c:tx>
            <c:strRef>
              <c:f>Sayfa6!$B$4</c:f>
              <c:strCache>
                <c:ptCount val="1"/>
                <c:pt idx="0">
                  <c:v>Erkek</c:v>
                </c:pt>
              </c:strCache>
            </c:strRef>
          </c:tx>
          <c:spPr>
            <a:solidFill>
              <a:srgbClr val="00B0F0"/>
            </a:solidFill>
          </c:spPr>
          <c:dLbls>
            <c:dLbl>
              <c:idx val="0"/>
              <c:layout>
                <c:manualLayout>
                  <c:x val="2.5000000000000046E-2"/>
                  <c:y val="-2.7777777777778092E-2"/>
                </c:manualLayout>
              </c:layout>
              <c:showVal val="1"/>
            </c:dLbl>
            <c:dLbl>
              <c:idx val="1"/>
              <c:layout>
                <c:manualLayout>
                  <c:x val="1.6666666666666701E-2"/>
                  <c:y val="-1.8518518518518583E-2"/>
                </c:manualLayout>
              </c:layout>
              <c:showVal val="1"/>
            </c:dLbl>
            <c:showVal val="1"/>
          </c:dLbls>
          <c:cat>
            <c:strRef>
              <c:f>Sayfa6!$C$2:$G$2</c:f>
              <c:strCache>
                <c:ptCount val="5"/>
                <c:pt idx="0">
                  <c:v>0-5 saat</c:v>
                </c:pt>
                <c:pt idx="1">
                  <c:v>6-10 saat</c:v>
                </c:pt>
                <c:pt idx="2">
                  <c:v>11-15 saat</c:v>
                </c:pt>
                <c:pt idx="3">
                  <c:v>16-20 saat</c:v>
                </c:pt>
                <c:pt idx="4">
                  <c:v>20 saatten fazla</c:v>
                </c:pt>
              </c:strCache>
            </c:strRef>
          </c:cat>
          <c:val>
            <c:numRef>
              <c:f>Sayfa6!$C$4:$G$4</c:f>
              <c:numCache>
                <c:formatCode>0%</c:formatCode>
                <c:ptCount val="5"/>
                <c:pt idx="0">
                  <c:v>0.60000000000000064</c:v>
                </c:pt>
                <c:pt idx="1">
                  <c:v>0.19</c:v>
                </c:pt>
                <c:pt idx="2">
                  <c:v>9.0000000000000024E-2</c:v>
                </c:pt>
                <c:pt idx="3">
                  <c:v>0.05</c:v>
                </c:pt>
                <c:pt idx="4">
                  <c:v>7.0000000000000021E-2</c:v>
                </c:pt>
              </c:numCache>
            </c:numRef>
          </c:val>
        </c:ser>
        <c:dLbls>
          <c:showVal val="1"/>
        </c:dLbls>
        <c:shape val="box"/>
        <c:axId val="37783040"/>
        <c:axId val="37784576"/>
        <c:axId val="0"/>
      </c:bar3DChart>
      <c:catAx>
        <c:axId val="37783040"/>
        <c:scaling>
          <c:orientation val="minMax"/>
        </c:scaling>
        <c:axPos val="b"/>
        <c:majorTickMark val="none"/>
        <c:tickLblPos val="nextTo"/>
        <c:crossAx val="37784576"/>
        <c:crosses val="autoZero"/>
        <c:auto val="1"/>
        <c:lblAlgn val="ctr"/>
        <c:lblOffset val="100"/>
      </c:catAx>
      <c:valAx>
        <c:axId val="37784576"/>
        <c:scaling>
          <c:orientation val="minMax"/>
        </c:scaling>
        <c:delete val="1"/>
        <c:axPos val="l"/>
        <c:numFmt formatCode="0%" sourceLinked="1"/>
        <c:tickLblPos val="none"/>
        <c:crossAx val="37783040"/>
        <c:crosses val="autoZero"/>
        <c:crossBetween val="between"/>
      </c:valAx>
    </c:plotArea>
    <c:legend>
      <c:legendPos val="t"/>
      <c:layout/>
    </c:legend>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tr-TR"/>
  <c:chart>
    <c:autoTitleDeleted val="1"/>
    <c:view3D>
      <c:rAngAx val="1"/>
    </c:view3D>
    <c:plotArea>
      <c:layout/>
      <c:bar3DChart>
        <c:barDir val="col"/>
        <c:grouping val="clustered"/>
        <c:ser>
          <c:idx val="0"/>
          <c:order val="0"/>
          <c:spPr>
            <a:solidFill>
              <a:srgbClr val="00B050"/>
            </a:solidFill>
          </c:spPr>
          <c:dLbls>
            <c:dLbl>
              <c:idx val="0"/>
              <c:layout>
                <c:manualLayout>
                  <c:x val="2.5000000000000001E-2"/>
                  <c:y val="-2.7777777777778064E-2"/>
                </c:manualLayout>
              </c:layout>
              <c:showVal val="1"/>
            </c:dLbl>
            <c:dLbl>
              <c:idx val="1"/>
              <c:layout>
                <c:manualLayout>
                  <c:x val="1.94444444444445E-2"/>
                  <c:y val="-4.6296296296296495E-2"/>
                </c:manualLayout>
              </c:layout>
              <c:showVal val="1"/>
            </c:dLbl>
            <c:dLbl>
              <c:idx val="2"/>
              <c:layout>
                <c:manualLayout>
                  <c:x val="2.5000000000000001E-2"/>
                  <c:y val="-3.2407407407407648E-2"/>
                </c:manualLayout>
              </c:layout>
              <c:showVal val="1"/>
            </c:dLbl>
            <c:dLbl>
              <c:idx val="3"/>
              <c:layout>
                <c:manualLayout>
                  <c:x val="2.2222222222222202E-2"/>
                  <c:y val="-4.1666666666666664E-2"/>
                </c:manualLayout>
              </c:layout>
              <c:showVal val="1"/>
            </c:dLbl>
            <c:showVal val="1"/>
          </c:dLbls>
          <c:cat>
            <c:strRef>
              <c:f>Sayfa8!$C$2:$F$2</c:f>
              <c:strCache>
                <c:ptCount val="4"/>
                <c:pt idx="0">
                  <c:v>Araştırma/Ödev</c:v>
                </c:pt>
                <c:pt idx="1">
                  <c:v>Çevrimiçi eğitim</c:v>
                </c:pt>
                <c:pt idx="2">
                  <c:v>Oyun/Eğlence</c:v>
                </c:pt>
                <c:pt idx="3">
                  <c:v>Sosyal paylaşım</c:v>
                </c:pt>
              </c:strCache>
            </c:strRef>
          </c:cat>
          <c:val>
            <c:numRef>
              <c:f>Sayfa8!$C$3:$F$3</c:f>
              <c:numCache>
                <c:formatCode>0%</c:formatCode>
                <c:ptCount val="4"/>
                <c:pt idx="0">
                  <c:v>0.59</c:v>
                </c:pt>
                <c:pt idx="1">
                  <c:v>3.0000000000000002E-2</c:v>
                </c:pt>
                <c:pt idx="2">
                  <c:v>0.16</c:v>
                </c:pt>
                <c:pt idx="3">
                  <c:v>0.22</c:v>
                </c:pt>
              </c:numCache>
            </c:numRef>
          </c:val>
        </c:ser>
        <c:dLbls>
          <c:showVal val="1"/>
        </c:dLbls>
        <c:shape val="box"/>
        <c:axId val="37817728"/>
        <c:axId val="37819520"/>
        <c:axId val="0"/>
      </c:bar3DChart>
      <c:catAx>
        <c:axId val="37817728"/>
        <c:scaling>
          <c:orientation val="minMax"/>
        </c:scaling>
        <c:axPos val="b"/>
        <c:majorTickMark val="none"/>
        <c:tickLblPos val="nextTo"/>
        <c:crossAx val="37819520"/>
        <c:crosses val="autoZero"/>
        <c:auto val="1"/>
        <c:lblAlgn val="ctr"/>
        <c:lblOffset val="100"/>
      </c:catAx>
      <c:valAx>
        <c:axId val="37819520"/>
        <c:scaling>
          <c:orientation val="minMax"/>
        </c:scaling>
        <c:delete val="1"/>
        <c:axPos val="l"/>
        <c:numFmt formatCode="0%" sourceLinked="1"/>
        <c:tickLblPos val="none"/>
        <c:crossAx val="37817728"/>
        <c:crosses val="autoZero"/>
        <c:crossBetween val="between"/>
      </c:valAx>
    </c:plotArea>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27.01.2015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27.01.2015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27.01.2015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27.01.2015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27.01.2015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27.01.2015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27.01.2015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27.01.2015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27.01.2015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27.01.2015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27.01.2015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27.01.2015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chart" Target="../charts/chart2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chart" Target="../charts/chart2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chart" Target="../charts/chart2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chart" Target="../charts/chart2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chart" Target="../charts/chart2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chart" Target="../charts/chart3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chart" Target="../charts/chart3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chart" Target="../charts/chart34.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chart" Target="../charts/chart37.xml"/><Relationship Id="rId2" Type="http://schemas.openxmlformats.org/officeDocument/2006/relationships/chart" Target="../charts/chart3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38.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chart" Target="../charts/chart40.xml"/><Relationship Id="rId2" Type="http://schemas.openxmlformats.org/officeDocument/2006/relationships/chart" Target="../charts/chart39.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chart" Target="../charts/chart42.xml"/><Relationship Id="rId2" Type="http://schemas.openxmlformats.org/officeDocument/2006/relationships/chart" Target="../charts/chart4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chart" Target="../charts/chart44.xml"/><Relationship Id="rId2" Type="http://schemas.openxmlformats.org/officeDocument/2006/relationships/chart" Target="../charts/chart4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chart" Target="../charts/chart46.xml"/><Relationship Id="rId2" Type="http://schemas.openxmlformats.org/officeDocument/2006/relationships/chart" Target="../charts/chart4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48.xml"/><Relationship Id="rId2" Type="http://schemas.openxmlformats.org/officeDocument/2006/relationships/chart" Target="../charts/chart47.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chart" Target="../charts/chart50.xml"/><Relationship Id="rId2" Type="http://schemas.openxmlformats.org/officeDocument/2006/relationships/chart" Target="../charts/chart49.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chart" Target="../charts/chart52.xml"/><Relationship Id="rId2" Type="http://schemas.openxmlformats.org/officeDocument/2006/relationships/chart" Target="../charts/chart5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chart" Target="../charts/chart54.xml"/><Relationship Id="rId2" Type="http://schemas.openxmlformats.org/officeDocument/2006/relationships/chart" Target="../charts/chart5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chart" Target="../charts/chart56.xml"/><Relationship Id="rId2" Type="http://schemas.openxmlformats.org/officeDocument/2006/relationships/chart" Target="../charts/chart55.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chart" Target="../charts/chart58.xml"/><Relationship Id="rId2" Type="http://schemas.openxmlformats.org/officeDocument/2006/relationships/chart" Target="../charts/chart5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EVDE%20BULUNAN%20&#304;MKANLAR.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0" y="1"/>
            <a:ext cx="9144000" cy="6858000"/>
          </a:xfrm>
          <a:blipFill>
            <a:blip r:embed="rId2" cstate="print"/>
            <a:stretch>
              <a:fillRect/>
            </a:stretch>
          </a:blipFill>
        </p:spPr>
        <p:txBody>
          <a:bodyPr>
            <a:normAutofit fontScale="90000"/>
          </a:bodyPr>
          <a:lstStyle/>
          <a:p>
            <a:r>
              <a:rPr lang="tr-TR" sz="4900" b="1" i="1" dirty="0" smtClean="0"/>
              <a:t>2014-2015</a:t>
            </a:r>
            <a:br>
              <a:rPr lang="tr-TR" sz="4900" b="1" i="1" dirty="0" smtClean="0"/>
            </a:br>
            <a:r>
              <a:rPr lang="tr-TR" sz="4900" b="1" i="1" dirty="0" smtClean="0"/>
              <a:t>ORTAK SINAVLAR ÖĞRENCİ ANKETİ</a:t>
            </a:r>
            <a:br>
              <a:rPr lang="tr-TR" sz="4900" b="1" i="1" dirty="0" smtClean="0"/>
            </a:br>
            <a:r>
              <a:rPr lang="tr-TR" sz="4900" b="1" i="1" dirty="0" smtClean="0"/>
              <a:t>DEĞERLENDİRME RAPORU</a:t>
            </a:r>
            <a:r>
              <a:rPr lang="tr-TR" sz="4900" i="1" dirty="0" smtClean="0"/>
              <a:t/>
            </a:r>
            <a:br>
              <a:rPr lang="tr-TR" sz="4900" i="1"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sz="3100" b="1" dirty="0" smtClean="0"/>
              <a:t>SINAV YÖNETİMİ, MORAL MOTİVASYON VE REHBERLİK </a:t>
            </a:r>
            <a:br>
              <a:rPr lang="tr-TR" sz="3100" b="1" dirty="0" smtClean="0"/>
            </a:br>
            <a:r>
              <a:rPr lang="tr-TR" sz="3100" b="1" dirty="0" smtClean="0"/>
              <a:t>DAİRE BAŞKANLIĞI</a:t>
            </a:r>
            <a:br>
              <a:rPr lang="tr-TR" sz="3100" b="1" dirty="0" smtClean="0"/>
            </a:br>
            <a:r>
              <a:rPr lang="tr-TR" sz="3100" b="1" dirty="0" smtClean="0"/>
              <a:t>OCAK 2015</a:t>
            </a:r>
            <a:r>
              <a:rPr lang="tr-TR" dirty="0" smtClean="0"/>
              <a:t/>
            </a:r>
            <a:br>
              <a:rPr lang="tr-TR" dirty="0" smtClean="0"/>
            </a:b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323528" y="188640"/>
            <a:ext cx="8229600" cy="634082"/>
          </a:xfrm>
        </p:spPr>
        <p:txBody>
          <a:bodyPr>
            <a:normAutofit fontScale="90000"/>
          </a:bodyPr>
          <a:lstStyle/>
          <a:p>
            <a:pPr lvl="0" algn="l"/>
            <a:r>
              <a:rPr lang="tr-TR" sz="2400" b="1" dirty="0" smtClean="0"/>
              <a:t>Ortak sınavlarla ilgili bilgilerinizi nasıl ediniyorsunuz?</a:t>
            </a:r>
            <a:r>
              <a:rPr lang="tr-TR" sz="2400" dirty="0" smtClean="0"/>
              <a:t/>
            </a:r>
            <a:br>
              <a:rPr lang="tr-TR" sz="2400" dirty="0" smtClean="0"/>
            </a:br>
            <a:endParaRPr lang="tr-TR" sz="2400" dirty="0"/>
          </a:p>
        </p:txBody>
      </p:sp>
      <p:graphicFrame>
        <p:nvGraphicFramePr>
          <p:cNvPr id="5" name="4 Grafik"/>
          <p:cNvGraphicFramePr/>
          <p:nvPr/>
        </p:nvGraphicFramePr>
        <p:xfrm>
          <a:off x="1" y="620688"/>
          <a:ext cx="4788024" cy="316835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5 Grafik"/>
          <p:cNvGraphicFramePr/>
          <p:nvPr/>
        </p:nvGraphicFramePr>
        <p:xfrm>
          <a:off x="4644008" y="332656"/>
          <a:ext cx="5112568" cy="3672408"/>
        </p:xfrm>
        <a:graphic>
          <a:graphicData uri="http://schemas.openxmlformats.org/drawingml/2006/chart">
            <c:chart xmlns:c="http://schemas.openxmlformats.org/drawingml/2006/chart" xmlns:r="http://schemas.openxmlformats.org/officeDocument/2006/relationships" r:id="rId3"/>
          </a:graphicData>
        </a:graphic>
      </p:graphicFrame>
      <p:sp>
        <p:nvSpPr>
          <p:cNvPr id="8" name="7 Metin kutusu"/>
          <p:cNvSpPr txBox="1"/>
          <p:nvPr/>
        </p:nvSpPr>
        <p:spPr>
          <a:xfrm>
            <a:off x="0" y="4221088"/>
            <a:ext cx="9144000" cy="1754326"/>
          </a:xfrm>
          <a:prstGeom prst="rect">
            <a:avLst/>
          </a:prstGeom>
          <a:noFill/>
        </p:spPr>
        <p:txBody>
          <a:bodyPr wrap="square" rtlCol="0">
            <a:spAutoFit/>
          </a:bodyPr>
          <a:lstStyle/>
          <a:p>
            <a:pPr>
              <a:buFont typeface="Arial" pitchFamily="34" charset="0"/>
              <a:buChar char="•"/>
            </a:pPr>
            <a:r>
              <a:rPr lang="tr-TR" dirty="0" smtClean="0"/>
              <a:t>Öğrencilerin toplamda %57’sinin “Okul yönetimi” seçeneğini tek başına veya diğer seçeneklerle birlikte işaretlediği tespit edilmiştir. Benzer şekilde, öğrencilerin %57’si “Sınıf rehber öğretmeni”, %44’ü “Okul rehber öğretmeni” seçeneğini tercih etmiştir. Son olarak ortak sınavlara dair sahip oldukları bilgilerini ailelerinden öğrendiklerini ifade eden öğrencilerin oranı %16, internet yoluyla edindiklerini belirten öğrencilerin oranı %39 olarak saptanmıştır.  </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bwMode="auto">
          <a:xfrm>
            <a:off x="0" y="30777"/>
            <a:ext cx="4236288"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tr-TR" sz="2400" b="1" i="0" u="none" strike="noStrike" cap="none" normalizeH="0" baseline="0" dirty="0" smtClean="0">
                <a:ln>
                  <a:noFill/>
                </a:ln>
                <a:solidFill>
                  <a:schemeClr val="tx1"/>
                </a:solidFill>
                <a:effectLst/>
                <a:latin typeface="Times New Roman" pitchFamily="18" charset="0"/>
                <a:cs typeface="Times New Roman" pitchFamily="18" charset="0"/>
              </a:rPr>
              <a:t>Ortak sınavlara hazırlık süreci</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5 Grafik"/>
          <p:cNvGraphicFramePr/>
          <p:nvPr/>
        </p:nvGraphicFramePr>
        <p:xfrm>
          <a:off x="971600" y="692696"/>
          <a:ext cx="6624736" cy="4320480"/>
        </p:xfrm>
        <a:graphic>
          <a:graphicData uri="http://schemas.openxmlformats.org/drawingml/2006/chart">
            <c:chart xmlns:c="http://schemas.openxmlformats.org/drawingml/2006/chart" xmlns:r="http://schemas.openxmlformats.org/officeDocument/2006/relationships" r:id="rId2"/>
          </a:graphicData>
        </a:graphic>
      </p:graphicFrame>
      <p:sp>
        <p:nvSpPr>
          <p:cNvPr id="7" name="6 Metin kutusu"/>
          <p:cNvSpPr txBox="1"/>
          <p:nvPr/>
        </p:nvSpPr>
        <p:spPr>
          <a:xfrm>
            <a:off x="0" y="5301208"/>
            <a:ext cx="9144000" cy="1200329"/>
          </a:xfrm>
          <a:prstGeom prst="rect">
            <a:avLst/>
          </a:prstGeom>
          <a:noFill/>
        </p:spPr>
        <p:txBody>
          <a:bodyPr wrap="square" rtlCol="0">
            <a:spAutoFit/>
          </a:bodyPr>
          <a:lstStyle/>
          <a:p>
            <a:pPr algn="just"/>
            <a:r>
              <a:rPr lang="tr-TR" dirty="0" smtClean="0"/>
              <a:t>Anket çalışmasında öğrencilere ortak sınavlara hazırlık sürecinde, ücretsiz okul kursu, dershane, özel ders ve etüt merkezi seçeneklerinin hangisinden veya hangilerinden yararlandıkları sorulmuş; seçeneklerden hiçbirine katılmayan öğrencilerin ise “Sadece okul derslerine çalışıyorum” seçeneğini işaretlemesi istenmiştir.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0" y="30777"/>
            <a:ext cx="4236288"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24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Ortak sınavlara hazırlık süreci</a:t>
            </a:r>
            <a:endParaRPr kumimoji="0" lang="tr-TR" sz="2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endParaRPr>
          </a:p>
        </p:txBody>
      </p:sp>
      <p:graphicFrame>
        <p:nvGraphicFramePr>
          <p:cNvPr id="5" name="4 Grafik"/>
          <p:cNvGraphicFramePr/>
          <p:nvPr/>
        </p:nvGraphicFramePr>
        <p:xfrm>
          <a:off x="1907704" y="548680"/>
          <a:ext cx="5256584" cy="3816424"/>
        </p:xfrm>
        <a:graphic>
          <a:graphicData uri="http://schemas.openxmlformats.org/drawingml/2006/chart">
            <c:chart xmlns:c="http://schemas.openxmlformats.org/drawingml/2006/chart" xmlns:r="http://schemas.openxmlformats.org/officeDocument/2006/relationships" r:id="rId2"/>
          </a:graphicData>
        </a:graphic>
      </p:graphicFrame>
      <p:sp>
        <p:nvSpPr>
          <p:cNvPr id="9" name="8 Metin kutusu"/>
          <p:cNvSpPr txBox="1"/>
          <p:nvPr/>
        </p:nvSpPr>
        <p:spPr>
          <a:xfrm>
            <a:off x="0" y="4725144"/>
            <a:ext cx="9144000" cy="1754326"/>
          </a:xfrm>
          <a:prstGeom prst="rect">
            <a:avLst/>
          </a:prstGeom>
          <a:noFill/>
        </p:spPr>
        <p:txBody>
          <a:bodyPr wrap="square" rtlCol="0">
            <a:spAutoFit/>
          </a:bodyPr>
          <a:lstStyle/>
          <a:p>
            <a:pPr algn="just"/>
            <a:r>
              <a:rPr lang="tr-TR" dirty="0" smtClean="0"/>
              <a:t>Kız öğrencilerin cevapları incelendiğinde, ortak sınavlara hazırlanırken ücretsiz okul kursuna katılan, dershaneye giden ve bu ikisini birlikte tercih eden öğrencilerin oranının erkek öğrencilere göre daha büyük olduğu belirlenmiştir. Erkek öğrenciler ise ortak sınavlara hazırlık süreçlerinde, kız öğrencilerle kıyasla, daha büyük oranda herhangi bir takviye almadan sadece okul derslerine çalışıyor olduklarını ifade etmiştir.</a:t>
            </a:r>
          </a:p>
          <a:p>
            <a:pPr algn="just"/>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0" y="130324"/>
            <a:ext cx="9144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kumimoji="0" lang="tr-TR" sz="2400" b="1" i="0" u="none" strike="noStrike" kern="1200" cap="none" spc="0" normalizeH="0" baseline="0" noProof="0" dirty="0" smtClean="0">
                <a:ln>
                  <a:noFill/>
                </a:ln>
                <a:solidFill>
                  <a:schemeClr val="tx1"/>
                </a:solidFill>
                <a:effectLst/>
                <a:uLnTx/>
                <a:uFillTx/>
                <a:latin typeface="+mj-lt"/>
                <a:ea typeface="+mj-ea"/>
                <a:cs typeface="Times New Roman" pitchFamily="18" charset="0"/>
              </a:rPr>
              <a:t>Ortak sınavlara hazırlık </a:t>
            </a:r>
            <a:r>
              <a:rPr lang="tr-TR" sz="2400" b="1" dirty="0" smtClean="0">
                <a:latin typeface="+mj-lt"/>
              </a:rPr>
              <a:t>aşamasında sizce okulda öğrendikleriniz </a:t>
            </a:r>
          </a:p>
          <a:p>
            <a:pPr lvl="0"/>
            <a:r>
              <a:rPr lang="tr-TR" sz="2400" b="1" dirty="0" smtClean="0">
                <a:latin typeface="+mj-lt"/>
              </a:rPr>
              <a:t>ne kadar yeterlidir?</a:t>
            </a:r>
            <a:endParaRPr lang="tr-TR" sz="2400" dirty="0">
              <a:latin typeface="+mj-lt"/>
            </a:endParaRPr>
          </a:p>
        </p:txBody>
      </p:sp>
      <p:graphicFrame>
        <p:nvGraphicFramePr>
          <p:cNvPr id="5" name="4 Grafik"/>
          <p:cNvGraphicFramePr/>
          <p:nvPr/>
        </p:nvGraphicFramePr>
        <p:xfrm>
          <a:off x="-468560" y="980728"/>
          <a:ext cx="5112568" cy="345638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5 Grafik"/>
          <p:cNvGraphicFramePr/>
          <p:nvPr/>
        </p:nvGraphicFramePr>
        <p:xfrm>
          <a:off x="3851920" y="1124744"/>
          <a:ext cx="5292080" cy="417646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251520" y="260648"/>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tr-TR" sz="2400" b="1" dirty="0" smtClean="0"/>
              <a:t>8. sınıfta sosyal veya sportif faaliyetlerinizde değişiklik oldu mu?</a:t>
            </a:r>
            <a:endParaRPr lang="tr-TR" sz="2400" dirty="0"/>
          </a:p>
        </p:txBody>
      </p:sp>
      <p:graphicFrame>
        <p:nvGraphicFramePr>
          <p:cNvPr id="5" name="4 Grafik"/>
          <p:cNvGraphicFramePr/>
          <p:nvPr/>
        </p:nvGraphicFramePr>
        <p:xfrm>
          <a:off x="-612576" y="692696"/>
          <a:ext cx="5832648" cy="381642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5 Grafik"/>
          <p:cNvGraphicFramePr/>
          <p:nvPr/>
        </p:nvGraphicFramePr>
        <p:xfrm>
          <a:off x="3275856" y="1052736"/>
          <a:ext cx="5364088" cy="468052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251520" y="260649"/>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tr-TR" sz="2400" b="1" dirty="0" smtClean="0"/>
              <a:t>Ortak sınavlar öncesi kaygınız hangi düzeydeydi?</a:t>
            </a:r>
            <a:endParaRPr lang="tr-TR" sz="2400" dirty="0"/>
          </a:p>
        </p:txBody>
      </p:sp>
      <p:graphicFrame>
        <p:nvGraphicFramePr>
          <p:cNvPr id="5" name="4 Grafik"/>
          <p:cNvGraphicFramePr/>
          <p:nvPr/>
        </p:nvGraphicFramePr>
        <p:xfrm>
          <a:off x="-252536" y="764704"/>
          <a:ext cx="5184576" cy="345638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5 Grafik"/>
          <p:cNvGraphicFramePr/>
          <p:nvPr/>
        </p:nvGraphicFramePr>
        <p:xfrm>
          <a:off x="3383360" y="836712"/>
          <a:ext cx="5941168" cy="460851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251520" y="260650"/>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tr-TR" sz="2400" b="1" dirty="0" smtClean="0"/>
              <a:t>Ortak sınavlar öncesi en çok hangi ders sizi kaygılandırdı?</a:t>
            </a:r>
            <a:endParaRPr lang="tr-TR" sz="2400" dirty="0"/>
          </a:p>
        </p:txBody>
      </p:sp>
      <p:graphicFrame>
        <p:nvGraphicFramePr>
          <p:cNvPr id="5" name="4 Grafik"/>
          <p:cNvGraphicFramePr/>
          <p:nvPr/>
        </p:nvGraphicFramePr>
        <p:xfrm>
          <a:off x="0" y="620688"/>
          <a:ext cx="5148064" cy="338437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5 Grafik"/>
          <p:cNvGraphicFramePr/>
          <p:nvPr/>
        </p:nvGraphicFramePr>
        <p:xfrm>
          <a:off x="4355976" y="2276872"/>
          <a:ext cx="4788024" cy="429309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251520" y="260652"/>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tr-TR" sz="2400" b="1" dirty="0" smtClean="0"/>
              <a:t>Ortak sınavlarda en çok hangi dersin sınavında zorlandınız?</a:t>
            </a:r>
            <a:endParaRPr lang="tr-TR" sz="2400" dirty="0" smtClean="0"/>
          </a:p>
        </p:txBody>
      </p:sp>
      <p:graphicFrame>
        <p:nvGraphicFramePr>
          <p:cNvPr id="5" name="4 Grafik"/>
          <p:cNvGraphicFramePr/>
          <p:nvPr/>
        </p:nvGraphicFramePr>
        <p:xfrm>
          <a:off x="0" y="476672"/>
          <a:ext cx="4860032" cy="345638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5 Grafik"/>
          <p:cNvGraphicFramePr/>
          <p:nvPr/>
        </p:nvGraphicFramePr>
        <p:xfrm>
          <a:off x="4283968" y="2636912"/>
          <a:ext cx="5184576" cy="371703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251520" y="-293344"/>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tr-TR" sz="2400" b="1" dirty="0" smtClean="0"/>
          </a:p>
          <a:p>
            <a:endParaRPr lang="tr-TR" sz="2400" b="1" dirty="0" smtClean="0"/>
          </a:p>
          <a:p>
            <a:r>
              <a:rPr lang="tr-TR" sz="2400" b="1" dirty="0" smtClean="0"/>
              <a:t>Ortak sınavlarda derslerin sorularının zorluk derecesiyle ilgili öğrenci görüşlerini yansıtan yüzdelik dağılımlar aşağıda verilmiştir.</a:t>
            </a:r>
            <a:endParaRPr lang="tr-TR" sz="2400" dirty="0"/>
          </a:p>
        </p:txBody>
      </p:sp>
      <p:graphicFrame>
        <p:nvGraphicFramePr>
          <p:cNvPr id="7" name="6 Tablo"/>
          <p:cNvGraphicFramePr>
            <a:graphicFrameLocks noGrp="1"/>
          </p:cNvGraphicFramePr>
          <p:nvPr/>
        </p:nvGraphicFramePr>
        <p:xfrm>
          <a:off x="827584" y="1844824"/>
          <a:ext cx="7632848" cy="3024335"/>
        </p:xfrm>
        <a:graphic>
          <a:graphicData uri="http://schemas.openxmlformats.org/drawingml/2006/table">
            <a:tbl>
              <a:tblPr/>
              <a:tblGrid>
                <a:gridCol w="2016224"/>
                <a:gridCol w="1193960"/>
                <a:gridCol w="1476032"/>
                <a:gridCol w="1471278"/>
                <a:gridCol w="1475354"/>
              </a:tblGrid>
              <a:tr h="336037">
                <a:tc>
                  <a:txBody>
                    <a:bodyPr/>
                    <a:lstStyle/>
                    <a:p>
                      <a:pPr marL="457200" algn="ctr">
                        <a:lnSpc>
                          <a:spcPct val="115000"/>
                        </a:lnSpc>
                        <a:spcAft>
                          <a:spcPts val="0"/>
                        </a:spcAft>
                      </a:pPr>
                      <a:endParaRPr lang="tr-TR" sz="1600" dirty="0">
                        <a:latin typeface="Times New Roman"/>
                        <a:ea typeface="Times New Roman"/>
                        <a:cs typeface="Times New Roman"/>
                      </a:endParaRPr>
                    </a:p>
                  </a:txBody>
                  <a:tcPr marL="58589" marR="5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tr-TR" sz="1600" b="1">
                          <a:latin typeface="Times New Roman"/>
                          <a:ea typeface="Times New Roman"/>
                          <a:cs typeface="Times New Roman"/>
                        </a:rPr>
                        <a:t>Kolay</a:t>
                      </a:r>
                      <a:endParaRPr lang="tr-TR" sz="1600">
                        <a:latin typeface="Calibri"/>
                        <a:ea typeface="Times New Roman"/>
                        <a:cs typeface="Times New Roman"/>
                      </a:endParaRPr>
                    </a:p>
                  </a:txBody>
                  <a:tcPr marL="58589" marR="5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tr-TR" sz="1600" b="1">
                          <a:latin typeface="Times New Roman"/>
                          <a:ea typeface="Times New Roman"/>
                          <a:cs typeface="Times New Roman"/>
                        </a:rPr>
                        <a:t>Orta</a:t>
                      </a:r>
                      <a:endParaRPr lang="tr-TR" sz="1600">
                        <a:latin typeface="Calibri"/>
                        <a:ea typeface="Times New Roman"/>
                        <a:cs typeface="Times New Roman"/>
                      </a:endParaRPr>
                    </a:p>
                  </a:txBody>
                  <a:tcPr marL="58589" marR="5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tr-TR" sz="1600" b="1">
                          <a:latin typeface="Times New Roman"/>
                          <a:ea typeface="Times New Roman"/>
                          <a:cs typeface="Times New Roman"/>
                        </a:rPr>
                        <a:t>Zor</a:t>
                      </a:r>
                      <a:endParaRPr lang="tr-TR" sz="1600">
                        <a:latin typeface="Calibri"/>
                        <a:ea typeface="Times New Roman"/>
                        <a:cs typeface="Times New Roman"/>
                      </a:endParaRPr>
                    </a:p>
                  </a:txBody>
                  <a:tcPr marL="58589" marR="5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tr-TR" sz="1600" b="1">
                          <a:latin typeface="Times New Roman"/>
                          <a:ea typeface="Times New Roman"/>
                          <a:cs typeface="Times New Roman"/>
                        </a:rPr>
                        <a:t>Çok zor</a:t>
                      </a:r>
                      <a:endParaRPr lang="tr-TR" sz="1600">
                        <a:latin typeface="Calibri"/>
                        <a:ea typeface="Times New Roman"/>
                        <a:cs typeface="Times New Roman"/>
                      </a:endParaRPr>
                    </a:p>
                  </a:txBody>
                  <a:tcPr marL="58589" marR="5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037">
                <a:tc>
                  <a:txBody>
                    <a:bodyPr/>
                    <a:lstStyle/>
                    <a:p>
                      <a:pPr marL="457200" algn="ctr">
                        <a:lnSpc>
                          <a:spcPct val="115000"/>
                        </a:lnSpc>
                        <a:spcAft>
                          <a:spcPts val="0"/>
                        </a:spcAft>
                      </a:pPr>
                      <a:r>
                        <a:rPr lang="tr-TR" sz="1600" b="1">
                          <a:solidFill>
                            <a:srgbClr val="0070C0"/>
                          </a:solidFill>
                          <a:latin typeface="Times New Roman"/>
                          <a:ea typeface="Times New Roman"/>
                          <a:cs typeface="Times New Roman"/>
                        </a:rPr>
                        <a:t>Türkçe</a:t>
                      </a:r>
                      <a:endParaRPr lang="tr-TR" sz="1600">
                        <a:latin typeface="Calibri"/>
                        <a:ea typeface="Times New Roman"/>
                        <a:cs typeface="Times New Roman"/>
                      </a:endParaRPr>
                    </a:p>
                  </a:txBody>
                  <a:tcPr marL="58589" marR="5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tr-TR" sz="1600">
                          <a:solidFill>
                            <a:srgbClr val="0070C0"/>
                          </a:solidFill>
                          <a:latin typeface="Times New Roman"/>
                          <a:ea typeface="Times New Roman"/>
                          <a:cs typeface="Times New Roman"/>
                        </a:rPr>
                        <a:t>%40</a:t>
                      </a:r>
                      <a:endParaRPr lang="tr-TR" sz="1600">
                        <a:latin typeface="Calibri"/>
                        <a:ea typeface="Times New Roman"/>
                        <a:cs typeface="Times New Roman"/>
                      </a:endParaRPr>
                    </a:p>
                  </a:txBody>
                  <a:tcPr marL="58589" marR="5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tr-TR" sz="1600">
                          <a:solidFill>
                            <a:srgbClr val="0070C0"/>
                          </a:solidFill>
                          <a:latin typeface="Times New Roman"/>
                          <a:ea typeface="Times New Roman"/>
                          <a:cs typeface="Times New Roman"/>
                        </a:rPr>
                        <a:t>%51</a:t>
                      </a:r>
                      <a:endParaRPr lang="tr-TR" sz="1600">
                        <a:latin typeface="Calibri"/>
                        <a:ea typeface="Times New Roman"/>
                        <a:cs typeface="Times New Roman"/>
                      </a:endParaRPr>
                    </a:p>
                  </a:txBody>
                  <a:tcPr marL="58589" marR="5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tr-TR" sz="1600">
                          <a:solidFill>
                            <a:srgbClr val="0070C0"/>
                          </a:solidFill>
                          <a:latin typeface="Times New Roman"/>
                          <a:ea typeface="Times New Roman"/>
                          <a:cs typeface="Times New Roman"/>
                        </a:rPr>
                        <a:t>%7</a:t>
                      </a:r>
                      <a:endParaRPr lang="tr-TR" sz="1600">
                        <a:latin typeface="Calibri"/>
                        <a:ea typeface="Times New Roman"/>
                        <a:cs typeface="Times New Roman"/>
                      </a:endParaRPr>
                    </a:p>
                  </a:txBody>
                  <a:tcPr marL="58589" marR="5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tr-TR" sz="1600">
                          <a:solidFill>
                            <a:srgbClr val="0070C0"/>
                          </a:solidFill>
                          <a:latin typeface="Times New Roman"/>
                          <a:ea typeface="Times New Roman"/>
                          <a:cs typeface="Times New Roman"/>
                        </a:rPr>
                        <a:t>%2</a:t>
                      </a:r>
                      <a:endParaRPr lang="tr-TR" sz="1600">
                        <a:latin typeface="Calibri"/>
                        <a:ea typeface="Times New Roman"/>
                        <a:cs typeface="Times New Roman"/>
                      </a:endParaRPr>
                    </a:p>
                  </a:txBody>
                  <a:tcPr marL="58589" marR="5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037">
                <a:tc>
                  <a:txBody>
                    <a:bodyPr/>
                    <a:lstStyle/>
                    <a:p>
                      <a:pPr algn="ctr">
                        <a:lnSpc>
                          <a:spcPct val="115000"/>
                        </a:lnSpc>
                        <a:spcAft>
                          <a:spcPts val="0"/>
                        </a:spcAft>
                      </a:pPr>
                      <a:r>
                        <a:rPr lang="tr-TR" sz="1600" b="1">
                          <a:solidFill>
                            <a:srgbClr val="FF0000"/>
                          </a:solidFill>
                          <a:latin typeface="Times New Roman"/>
                          <a:ea typeface="Calibri"/>
                          <a:cs typeface="Times New Roman"/>
                        </a:rPr>
                        <a:t>Matematik</a:t>
                      </a:r>
                      <a:endParaRPr lang="tr-TR" sz="1600">
                        <a:latin typeface="Calibri"/>
                        <a:ea typeface="Calibri"/>
                        <a:cs typeface="Times New Roman"/>
                      </a:endParaRPr>
                    </a:p>
                  </a:txBody>
                  <a:tcPr marL="58589" marR="5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tr-TR" sz="1600">
                          <a:solidFill>
                            <a:srgbClr val="FF0000"/>
                          </a:solidFill>
                          <a:latin typeface="Times New Roman"/>
                          <a:ea typeface="Times New Roman"/>
                          <a:cs typeface="Times New Roman"/>
                        </a:rPr>
                        <a:t>%10</a:t>
                      </a:r>
                      <a:endParaRPr lang="tr-TR" sz="1600">
                        <a:latin typeface="Calibri"/>
                        <a:ea typeface="Times New Roman"/>
                        <a:cs typeface="Times New Roman"/>
                      </a:endParaRPr>
                    </a:p>
                  </a:txBody>
                  <a:tcPr marL="58589" marR="5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tr-TR" sz="1600">
                          <a:solidFill>
                            <a:srgbClr val="FF0000"/>
                          </a:solidFill>
                          <a:latin typeface="Times New Roman"/>
                          <a:ea typeface="Times New Roman"/>
                          <a:cs typeface="Times New Roman"/>
                        </a:rPr>
                        <a:t>%28</a:t>
                      </a:r>
                      <a:endParaRPr lang="tr-TR" sz="1600">
                        <a:latin typeface="Calibri"/>
                        <a:ea typeface="Times New Roman"/>
                        <a:cs typeface="Times New Roman"/>
                      </a:endParaRPr>
                    </a:p>
                  </a:txBody>
                  <a:tcPr marL="58589" marR="5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tr-TR" sz="1600">
                          <a:solidFill>
                            <a:srgbClr val="FF0000"/>
                          </a:solidFill>
                          <a:latin typeface="Times New Roman"/>
                          <a:ea typeface="Times New Roman"/>
                          <a:cs typeface="Times New Roman"/>
                        </a:rPr>
                        <a:t>%40</a:t>
                      </a:r>
                      <a:endParaRPr lang="tr-TR" sz="1600">
                        <a:latin typeface="Calibri"/>
                        <a:ea typeface="Times New Roman"/>
                        <a:cs typeface="Times New Roman"/>
                      </a:endParaRPr>
                    </a:p>
                  </a:txBody>
                  <a:tcPr marL="58589" marR="5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tr-TR" sz="1600">
                          <a:solidFill>
                            <a:srgbClr val="FF0000"/>
                          </a:solidFill>
                          <a:latin typeface="Times New Roman"/>
                          <a:ea typeface="Times New Roman"/>
                          <a:cs typeface="Times New Roman"/>
                        </a:rPr>
                        <a:t>%22</a:t>
                      </a:r>
                      <a:endParaRPr lang="tr-TR" sz="1600">
                        <a:latin typeface="Calibri"/>
                        <a:ea typeface="Times New Roman"/>
                        <a:cs typeface="Times New Roman"/>
                      </a:endParaRPr>
                    </a:p>
                  </a:txBody>
                  <a:tcPr marL="58589" marR="5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2075">
                <a:tc>
                  <a:txBody>
                    <a:bodyPr/>
                    <a:lstStyle/>
                    <a:p>
                      <a:pPr marL="457200" algn="ctr">
                        <a:lnSpc>
                          <a:spcPct val="115000"/>
                        </a:lnSpc>
                        <a:spcAft>
                          <a:spcPts val="0"/>
                        </a:spcAft>
                      </a:pPr>
                      <a:r>
                        <a:rPr lang="tr-TR" sz="1600" b="1" dirty="0">
                          <a:solidFill>
                            <a:srgbClr val="00B050"/>
                          </a:solidFill>
                          <a:latin typeface="Times New Roman"/>
                          <a:ea typeface="Times New Roman"/>
                          <a:cs typeface="Times New Roman"/>
                        </a:rPr>
                        <a:t>Din Kültürü ve Ahlak Bilgisi</a:t>
                      </a:r>
                      <a:endParaRPr lang="tr-TR" sz="1600" dirty="0">
                        <a:latin typeface="Calibri"/>
                        <a:ea typeface="Times New Roman"/>
                        <a:cs typeface="Times New Roman"/>
                      </a:endParaRPr>
                    </a:p>
                  </a:txBody>
                  <a:tcPr marL="58589" marR="5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tr-TR" sz="1600" dirty="0">
                          <a:solidFill>
                            <a:srgbClr val="00B050"/>
                          </a:solidFill>
                          <a:latin typeface="Times New Roman"/>
                          <a:ea typeface="Times New Roman"/>
                          <a:cs typeface="Times New Roman"/>
                        </a:rPr>
                        <a:t>%84</a:t>
                      </a:r>
                      <a:endParaRPr lang="tr-TR" sz="1600" dirty="0">
                        <a:latin typeface="Calibri"/>
                        <a:ea typeface="Times New Roman"/>
                        <a:cs typeface="Times New Roman"/>
                      </a:endParaRPr>
                    </a:p>
                  </a:txBody>
                  <a:tcPr marL="58589" marR="5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tr-TR" sz="1600" dirty="0">
                          <a:solidFill>
                            <a:srgbClr val="00B050"/>
                          </a:solidFill>
                          <a:latin typeface="Times New Roman"/>
                          <a:ea typeface="Times New Roman"/>
                          <a:cs typeface="Times New Roman"/>
                        </a:rPr>
                        <a:t>%12</a:t>
                      </a:r>
                      <a:endParaRPr lang="tr-TR" sz="1600" dirty="0">
                        <a:latin typeface="Calibri"/>
                        <a:ea typeface="Times New Roman"/>
                        <a:cs typeface="Times New Roman"/>
                      </a:endParaRPr>
                    </a:p>
                  </a:txBody>
                  <a:tcPr marL="58589" marR="5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tr-TR" sz="1600">
                          <a:solidFill>
                            <a:srgbClr val="00B050"/>
                          </a:solidFill>
                          <a:latin typeface="Times New Roman"/>
                          <a:ea typeface="Times New Roman"/>
                          <a:cs typeface="Times New Roman"/>
                        </a:rPr>
                        <a:t>%2</a:t>
                      </a:r>
                      <a:endParaRPr lang="tr-TR" sz="1600">
                        <a:latin typeface="Calibri"/>
                        <a:ea typeface="Times New Roman"/>
                        <a:cs typeface="Times New Roman"/>
                      </a:endParaRPr>
                    </a:p>
                  </a:txBody>
                  <a:tcPr marL="58589" marR="5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tr-TR" sz="1600" dirty="0">
                          <a:solidFill>
                            <a:srgbClr val="00B050"/>
                          </a:solidFill>
                          <a:latin typeface="Times New Roman"/>
                          <a:ea typeface="Times New Roman"/>
                          <a:cs typeface="Times New Roman"/>
                        </a:rPr>
                        <a:t>%2</a:t>
                      </a:r>
                      <a:endParaRPr lang="tr-TR" sz="1600" dirty="0">
                        <a:latin typeface="Calibri"/>
                        <a:ea typeface="Times New Roman"/>
                        <a:cs typeface="Times New Roman"/>
                      </a:endParaRPr>
                    </a:p>
                  </a:txBody>
                  <a:tcPr marL="58589" marR="5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037">
                <a:tc>
                  <a:txBody>
                    <a:bodyPr/>
                    <a:lstStyle/>
                    <a:p>
                      <a:pPr algn="ctr">
                        <a:lnSpc>
                          <a:spcPct val="115000"/>
                        </a:lnSpc>
                        <a:spcAft>
                          <a:spcPts val="0"/>
                        </a:spcAft>
                      </a:pPr>
                      <a:r>
                        <a:rPr lang="tr-TR" sz="1600" b="1">
                          <a:solidFill>
                            <a:srgbClr val="7030A0"/>
                          </a:solidFill>
                          <a:latin typeface="Times New Roman"/>
                          <a:ea typeface="Calibri"/>
                          <a:cs typeface="Times New Roman"/>
                        </a:rPr>
                        <a:t>Fen ve Teknoloji</a:t>
                      </a:r>
                      <a:endParaRPr lang="tr-TR" sz="1600">
                        <a:latin typeface="Calibri"/>
                        <a:ea typeface="Calibri"/>
                        <a:cs typeface="Times New Roman"/>
                      </a:endParaRPr>
                    </a:p>
                  </a:txBody>
                  <a:tcPr marL="58589" marR="5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tr-TR" sz="1600">
                          <a:solidFill>
                            <a:srgbClr val="7030A0"/>
                          </a:solidFill>
                          <a:latin typeface="Times New Roman"/>
                          <a:ea typeface="Times New Roman"/>
                          <a:cs typeface="Times New Roman"/>
                        </a:rPr>
                        <a:t>%19</a:t>
                      </a:r>
                      <a:endParaRPr lang="tr-TR" sz="1600">
                        <a:latin typeface="Calibri"/>
                        <a:ea typeface="Times New Roman"/>
                        <a:cs typeface="Times New Roman"/>
                      </a:endParaRPr>
                    </a:p>
                  </a:txBody>
                  <a:tcPr marL="58589" marR="5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tr-TR" sz="1600">
                          <a:solidFill>
                            <a:srgbClr val="7030A0"/>
                          </a:solidFill>
                          <a:latin typeface="Times New Roman"/>
                          <a:ea typeface="Times New Roman"/>
                          <a:cs typeface="Times New Roman"/>
                        </a:rPr>
                        <a:t>%58</a:t>
                      </a:r>
                      <a:endParaRPr lang="tr-TR" sz="1600">
                        <a:latin typeface="Calibri"/>
                        <a:ea typeface="Times New Roman"/>
                        <a:cs typeface="Times New Roman"/>
                      </a:endParaRPr>
                    </a:p>
                  </a:txBody>
                  <a:tcPr marL="58589" marR="5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tr-TR" sz="1600">
                          <a:solidFill>
                            <a:srgbClr val="7030A0"/>
                          </a:solidFill>
                          <a:latin typeface="Times New Roman"/>
                          <a:ea typeface="Times New Roman"/>
                          <a:cs typeface="Times New Roman"/>
                        </a:rPr>
                        <a:t>%18</a:t>
                      </a:r>
                      <a:endParaRPr lang="tr-TR" sz="1600">
                        <a:latin typeface="Calibri"/>
                        <a:ea typeface="Times New Roman"/>
                        <a:cs typeface="Times New Roman"/>
                      </a:endParaRPr>
                    </a:p>
                  </a:txBody>
                  <a:tcPr marL="58589" marR="5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tr-TR" sz="1600">
                          <a:solidFill>
                            <a:srgbClr val="7030A0"/>
                          </a:solidFill>
                          <a:latin typeface="Times New Roman"/>
                          <a:ea typeface="Times New Roman"/>
                          <a:cs typeface="Times New Roman"/>
                        </a:rPr>
                        <a:t>%5</a:t>
                      </a:r>
                      <a:endParaRPr lang="tr-TR" sz="1600">
                        <a:latin typeface="Calibri"/>
                        <a:ea typeface="Times New Roman"/>
                        <a:cs typeface="Times New Roman"/>
                      </a:endParaRPr>
                    </a:p>
                  </a:txBody>
                  <a:tcPr marL="58589" marR="5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2075">
                <a:tc>
                  <a:txBody>
                    <a:bodyPr/>
                    <a:lstStyle/>
                    <a:p>
                      <a:pPr algn="ctr">
                        <a:lnSpc>
                          <a:spcPct val="115000"/>
                        </a:lnSpc>
                        <a:spcAft>
                          <a:spcPts val="0"/>
                        </a:spcAft>
                      </a:pPr>
                      <a:r>
                        <a:rPr lang="tr-TR" sz="1600" b="1">
                          <a:solidFill>
                            <a:srgbClr val="E36C0A"/>
                          </a:solidFill>
                          <a:latin typeface="Times New Roman"/>
                          <a:ea typeface="Calibri"/>
                          <a:cs typeface="Times New Roman"/>
                        </a:rPr>
                        <a:t>T.C. İnkılâp Tarihi ve Atatürkçülük</a:t>
                      </a:r>
                      <a:endParaRPr lang="tr-TR" sz="1600">
                        <a:latin typeface="Calibri"/>
                        <a:ea typeface="Calibri"/>
                        <a:cs typeface="Times New Roman"/>
                      </a:endParaRPr>
                    </a:p>
                  </a:txBody>
                  <a:tcPr marL="58589" marR="5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tr-TR" sz="1600">
                          <a:solidFill>
                            <a:srgbClr val="E36C0A"/>
                          </a:solidFill>
                          <a:latin typeface="Times New Roman"/>
                          <a:ea typeface="Times New Roman"/>
                          <a:cs typeface="Times New Roman"/>
                        </a:rPr>
                        <a:t>%27</a:t>
                      </a:r>
                      <a:endParaRPr lang="tr-TR" sz="1600">
                        <a:latin typeface="Calibri"/>
                        <a:ea typeface="Times New Roman"/>
                        <a:cs typeface="Times New Roman"/>
                      </a:endParaRPr>
                    </a:p>
                  </a:txBody>
                  <a:tcPr marL="58589" marR="5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tr-TR" sz="1600">
                          <a:solidFill>
                            <a:srgbClr val="E36C0A"/>
                          </a:solidFill>
                          <a:latin typeface="Times New Roman"/>
                          <a:ea typeface="Times New Roman"/>
                          <a:cs typeface="Times New Roman"/>
                        </a:rPr>
                        <a:t>%49</a:t>
                      </a:r>
                      <a:endParaRPr lang="tr-TR" sz="1600">
                        <a:latin typeface="Calibri"/>
                        <a:ea typeface="Times New Roman"/>
                        <a:cs typeface="Times New Roman"/>
                      </a:endParaRPr>
                    </a:p>
                  </a:txBody>
                  <a:tcPr marL="58589" marR="5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tr-TR" sz="1600">
                          <a:solidFill>
                            <a:srgbClr val="E36C0A"/>
                          </a:solidFill>
                          <a:latin typeface="Times New Roman"/>
                          <a:ea typeface="Times New Roman"/>
                          <a:cs typeface="Times New Roman"/>
                        </a:rPr>
                        <a:t>%18</a:t>
                      </a:r>
                      <a:endParaRPr lang="tr-TR" sz="1600">
                        <a:latin typeface="Calibri"/>
                        <a:ea typeface="Times New Roman"/>
                        <a:cs typeface="Times New Roman"/>
                      </a:endParaRPr>
                    </a:p>
                  </a:txBody>
                  <a:tcPr marL="58589" marR="5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tr-TR" sz="1600">
                          <a:solidFill>
                            <a:srgbClr val="E36C0A"/>
                          </a:solidFill>
                          <a:latin typeface="Times New Roman"/>
                          <a:ea typeface="Times New Roman"/>
                          <a:cs typeface="Times New Roman"/>
                        </a:rPr>
                        <a:t>%6</a:t>
                      </a:r>
                      <a:endParaRPr lang="tr-TR" sz="1600">
                        <a:latin typeface="Calibri"/>
                        <a:ea typeface="Times New Roman"/>
                        <a:cs typeface="Times New Roman"/>
                      </a:endParaRPr>
                    </a:p>
                  </a:txBody>
                  <a:tcPr marL="58589" marR="5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037">
                <a:tc>
                  <a:txBody>
                    <a:bodyPr/>
                    <a:lstStyle/>
                    <a:p>
                      <a:pPr algn="ctr">
                        <a:lnSpc>
                          <a:spcPct val="115000"/>
                        </a:lnSpc>
                        <a:spcAft>
                          <a:spcPts val="0"/>
                        </a:spcAft>
                      </a:pPr>
                      <a:r>
                        <a:rPr lang="tr-TR" sz="1600" b="1">
                          <a:solidFill>
                            <a:srgbClr val="FFC000"/>
                          </a:solidFill>
                          <a:latin typeface="Times New Roman"/>
                          <a:ea typeface="Calibri"/>
                          <a:cs typeface="Times New Roman"/>
                        </a:rPr>
                        <a:t>Yabancı Dil</a:t>
                      </a:r>
                      <a:endParaRPr lang="tr-TR" sz="1600">
                        <a:latin typeface="Calibri"/>
                        <a:ea typeface="Calibri"/>
                        <a:cs typeface="Times New Roman"/>
                      </a:endParaRPr>
                    </a:p>
                  </a:txBody>
                  <a:tcPr marL="58589" marR="5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tr-TR" sz="1600">
                          <a:solidFill>
                            <a:srgbClr val="FFC000"/>
                          </a:solidFill>
                          <a:latin typeface="Times New Roman"/>
                          <a:ea typeface="Times New Roman"/>
                          <a:cs typeface="Times New Roman"/>
                        </a:rPr>
                        <a:t>%15</a:t>
                      </a:r>
                      <a:endParaRPr lang="tr-TR" sz="1600">
                        <a:latin typeface="Calibri"/>
                        <a:ea typeface="Times New Roman"/>
                        <a:cs typeface="Times New Roman"/>
                      </a:endParaRPr>
                    </a:p>
                  </a:txBody>
                  <a:tcPr marL="58589" marR="5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tr-TR" sz="1600">
                          <a:solidFill>
                            <a:srgbClr val="FFC000"/>
                          </a:solidFill>
                          <a:latin typeface="Times New Roman"/>
                          <a:ea typeface="Times New Roman"/>
                          <a:cs typeface="Times New Roman"/>
                        </a:rPr>
                        <a:t>%30</a:t>
                      </a:r>
                      <a:endParaRPr lang="tr-TR" sz="1600">
                        <a:latin typeface="Calibri"/>
                        <a:ea typeface="Times New Roman"/>
                        <a:cs typeface="Times New Roman"/>
                      </a:endParaRPr>
                    </a:p>
                  </a:txBody>
                  <a:tcPr marL="58589" marR="5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tr-TR" sz="1600">
                          <a:solidFill>
                            <a:srgbClr val="FFC000"/>
                          </a:solidFill>
                          <a:latin typeface="Times New Roman"/>
                          <a:ea typeface="Times New Roman"/>
                          <a:cs typeface="Times New Roman"/>
                        </a:rPr>
                        <a:t>%33</a:t>
                      </a:r>
                      <a:endParaRPr lang="tr-TR" sz="1600">
                        <a:latin typeface="Calibri"/>
                        <a:ea typeface="Times New Roman"/>
                        <a:cs typeface="Times New Roman"/>
                      </a:endParaRPr>
                    </a:p>
                  </a:txBody>
                  <a:tcPr marL="58589" marR="5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tr-TR" sz="1600" dirty="0">
                          <a:solidFill>
                            <a:srgbClr val="FFC000"/>
                          </a:solidFill>
                          <a:latin typeface="Times New Roman"/>
                          <a:ea typeface="Times New Roman"/>
                          <a:cs typeface="Times New Roman"/>
                        </a:rPr>
                        <a:t>%22</a:t>
                      </a:r>
                      <a:endParaRPr lang="tr-TR" sz="1600" dirty="0">
                        <a:latin typeface="Calibri"/>
                        <a:ea typeface="Times New Roman"/>
                        <a:cs typeface="Times New Roman"/>
                      </a:endParaRPr>
                    </a:p>
                  </a:txBody>
                  <a:tcPr marL="58589" marR="58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251520" y="260654"/>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tr-TR" sz="2400" b="1" dirty="0" smtClean="0"/>
              <a:t>Türkçe</a:t>
            </a:r>
            <a:endParaRPr lang="tr-TR" sz="2400" dirty="0"/>
          </a:p>
        </p:txBody>
      </p:sp>
      <p:graphicFrame>
        <p:nvGraphicFramePr>
          <p:cNvPr id="5" name="4 Grafik"/>
          <p:cNvGraphicFramePr/>
          <p:nvPr/>
        </p:nvGraphicFramePr>
        <p:xfrm>
          <a:off x="-180528" y="764704"/>
          <a:ext cx="4680520" cy="381642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5 Grafik"/>
          <p:cNvGraphicFramePr/>
          <p:nvPr/>
        </p:nvGraphicFramePr>
        <p:xfrm>
          <a:off x="4283968" y="908720"/>
          <a:ext cx="4860032" cy="3600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C:\Users\EmelEmelEmel\Desktop\teog_fen_ve_teknoloji_sorulari_ve_cevaplari_27_kasim_2014_h3551.jpg"/>
          <p:cNvPicPr>
            <a:picLocks noGrp="1"/>
          </p:cNvPicPr>
          <p:nvPr>
            <p:ph idx="1"/>
          </p:nvPr>
        </p:nvPicPr>
        <p:blipFill>
          <a:blip r:embed="rId2" cstate="print"/>
          <a:srcRect/>
          <a:stretch>
            <a:fillRect/>
          </a:stretch>
        </p:blipFill>
        <p:spPr bwMode="auto">
          <a:xfrm>
            <a:off x="1691680" y="0"/>
            <a:ext cx="5472608" cy="3024336"/>
          </a:xfrm>
          <a:prstGeom prst="ellipse">
            <a:avLst/>
          </a:prstGeom>
          <a:ln>
            <a:noFill/>
          </a:ln>
          <a:effectLst>
            <a:softEdge rad="112500"/>
          </a:effectLst>
        </p:spPr>
      </p:pic>
      <p:sp>
        <p:nvSpPr>
          <p:cNvPr id="5" name="4 Metin kutusu"/>
          <p:cNvSpPr txBox="1"/>
          <p:nvPr/>
        </p:nvSpPr>
        <p:spPr>
          <a:xfrm>
            <a:off x="683568" y="3140968"/>
            <a:ext cx="7848872" cy="3693319"/>
          </a:xfrm>
          <a:prstGeom prst="rect">
            <a:avLst/>
          </a:prstGeom>
          <a:noFill/>
        </p:spPr>
        <p:txBody>
          <a:bodyPr wrap="square" rtlCol="0">
            <a:spAutoFit/>
          </a:bodyPr>
          <a:lstStyle/>
          <a:p>
            <a:pPr algn="just"/>
            <a:r>
              <a:rPr lang="tr-TR" dirty="0" smtClean="0"/>
              <a:t>	2014-2015 öğretim yılında temel eğitimden ortaöğretime geçiş uygulaması kapsamında yapılan ortak sınavlar sonrasında, sınavlara katılan 8. sınıf düzeyindeki öğrencilere Millî Eğitim Bakanlığı Anket Programı aracılığıyla 22 Aralık 2014-12 Ocak 2015 tarihlerinde “Ortak Sınav Öğrenci Anketi” uygulanmıştır. Anketin amacı ortak sınavların öğrenciler üzerindeki etkilerini ölçmek ve öğrenciler açısından sınavların olumlu-olumsuz taraflarını belirlemektir. Bu ankette yer alan 34 maddeyi, ortak sınavlara katılan 270.220 öğrenci yanıtlamıştır. </a:t>
            </a:r>
          </a:p>
          <a:p>
            <a:pPr algn="just"/>
            <a:r>
              <a:rPr lang="tr-TR" dirty="0" smtClean="0"/>
              <a:t>	Bu öğrencilerin cinsiyete göre dağılımı yaklaşık %51 oranında kız ve %49 oranında erkek olarak belirlenmiştir. Anket maddelerini yanıtlayan öğrencilerin yaklaşık %95’i resmi okullarda, %5’i özel okullarda öğrenim görmektedir.</a:t>
            </a:r>
          </a:p>
          <a:p>
            <a:pPr algn="just"/>
            <a:endParaRPr lang="tr-TR" dirty="0" smtClean="0"/>
          </a:p>
          <a:p>
            <a:pPr algn="just"/>
            <a:endParaRPr lang="tr-TR" dirty="0" smtClean="0"/>
          </a:p>
          <a:p>
            <a:pPr algn="just"/>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251520" y="260655"/>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tr-TR" sz="2400" b="1" dirty="0" smtClean="0"/>
              <a:t>Matematik</a:t>
            </a:r>
            <a:endParaRPr lang="tr-TR" sz="2400" dirty="0"/>
          </a:p>
        </p:txBody>
      </p:sp>
      <p:graphicFrame>
        <p:nvGraphicFramePr>
          <p:cNvPr id="5" name="4 Grafik"/>
          <p:cNvGraphicFramePr/>
          <p:nvPr/>
        </p:nvGraphicFramePr>
        <p:xfrm>
          <a:off x="-180528" y="692696"/>
          <a:ext cx="4680520" cy="316835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5 Grafik"/>
          <p:cNvGraphicFramePr/>
          <p:nvPr/>
        </p:nvGraphicFramePr>
        <p:xfrm>
          <a:off x="3923928" y="476672"/>
          <a:ext cx="5472608" cy="35283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251520" y="75990"/>
            <a:ext cx="9144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2400" b="1" dirty="0" smtClean="0"/>
              <a:t>Din Kültürü ve Ahlak Bilgisi</a:t>
            </a:r>
            <a:endParaRPr lang="tr-TR" sz="2400" dirty="0" smtClean="0"/>
          </a:p>
          <a:p>
            <a:pPr lvl="0"/>
            <a:endParaRPr lang="tr-TR" sz="2400" dirty="0"/>
          </a:p>
        </p:txBody>
      </p:sp>
      <p:graphicFrame>
        <p:nvGraphicFramePr>
          <p:cNvPr id="5" name="4 Grafik"/>
          <p:cNvGraphicFramePr/>
          <p:nvPr/>
        </p:nvGraphicFramePr>
        <p:xfrm>
          <a:off x="-252536" y="620688"/>
          <a:ext cx="5184576" cy="345638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5 Grafik"/>
          <p:cNvGraphicFramePr/>
          <p:nvPr/>
        </p:nvGraphicFramePr>
        <p:xfrm>
          <a:off x="4211960" y="836712"/>
          <a:ext cx="4932040" cy="388843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251520" y="260657"/>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tr-TR" sz="2400" b="1" dirty="0" smtClean="0"/>
              <a:t>Fen ve Teknoloji</a:t>
            </a:r>
            <a:endParaRPr lang="tr-TR" sz="2400" dirty="0"/>
          </a:p>
        </p:txBody>
      </p:sp>
      <p:graphicFrame>
        <p:nvGraphicFramePr>
          <p:cNvPr id="5" name="4 Grafik"/>
          <p:cNvGraphicFramePr/>
          <p:nvPr/>
        </p:nvGraphicFramePr>
        <p:xfrm>
          <a:off x="-252536" y="980728"/>
          <a:ext cx="5256584" cy="367240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5 Grafik"/>
          <p:cNvGraphicFramePr/>
          <p:nvPr/>
        </p:nvGraphicFramePr>
        <p:xfrm>
          <a:off x="3923928" y="332656"/>
          <a:ext cx="5544616" cy="324036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251520" y="303040"/>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tr-TR" sz="2400" b="1" dirty="0" smtClean="0"/>
              <a:t>T.C. İnkılâp Tarihi ve Atatürkçülük</a:t>
            </a:r>
            <a:endParaRPr lang="tr-TR" sz="2400" dirty="0"/>
          </a:p>
        </p:txBody>
      </p:sp>
      <p:graphicFrame>
        <p:nvGraphicFramePr>
          <p:cNvPr id="5" name="4 Grafik"/>
          <p:cNvGraphicFramePr/>
          <p:nvPr/>
        </p:nvGraphicFramePr>
        <p:xfrm>
          <a:off x="-252536" y="764704"/>
          <a:ext cx="5184576" cy="374441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5 Grafik"/>
          <p:cNvGraphicFramePr/>
          <p:nvPr/>
        </p:nvGraphicFramePr>
        <p:xfrm>
          <a:off x="4355976" y="692696"/>
          <a:ext cx="4788024" cy="489654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251520" y="303041"/>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tr-TR" sz="2400" b="1" dirty="0" smtClean="0"/>
              <a:t>Yabancı Dil</a:t>
            </a:r>
            <a:endParaRPr lang="tr-TR" sz="2400" dirty="0"/>
          </a:p>
        </p:txBody>
      </p:sp>
      <p:graphicFrame>
        <p:nvGraphicFramePr>
          <p:cNvPr id="5" name="4 Grafik"/>
          <p:cNvGraphicFramePr/>
          <p:nvPr/>
        </p:nvGraphicFramePr>
        <p:xfrm>
          <a:off x="-324544" y="836712"/>
          <a:ext cx="5040560" cy="352839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5 Grafik"/>
          <p:cNvGraphicFramePr/>
          <p:nvPr/>
        </p:nvGraphicFramePr>
        <p:xfrm>
          <a:off x="4572000" y="1124744"/>
          <a:ext cx="4824536" cy="43924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251520" y="303042"/>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tr-TR" sz="2400" b="1" dirty="0" smtClean="0"/>
              <a:t>Sınavlar sırasında;</a:t>
            </a:r>
            <a:endParaRPr lang="tr-TR" sz="2400" dirty="0"/>
          </a:p>
        </p:txBody>
      </p:sp>
      <p:graphicFrame>
        <p:nvGraphicFramePr>
          <p:cNvPr id="5" name="4 Grafik"/>
          <p:cNvGraphicFramePr/>
          <p:nvPr/>
        </p:nvGraphicFramePr>
        <p:xfrm>
          <a:off x="179512" y="620688"/>
          <a:ext cx="8964488" cy="623731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251520" y="303043"/>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tr-TR" sz="2400" b="1" dirty="0" smtClean="0"/>
              <a:t>Ortak sınavların kendi okulumda yapılması beni rahatlatıyor.</a:t>
            </a:r>
            <a:endParaRPr lang="tr-TR" sz="2400" dirty="0"/>
          </a:p>
        </p:txBody>
      </p:sp>
      <p:graphicFrame>
        <p:nvGraphicFramePr>
          <p:cNvPr id="5" name="4 Grafik"/>
          <p:cNvGraphicFramePr/>
          <p:nvPr/>
        </p:nvGraphicFramePr>
        <p:xfrm>
          <a:off x="-972616" y="476672"/>
          <a:ext cx="5111412" cy="396044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5 Grafik"/>
          <p:cNvGraphicFramePr/>
          <p:nvPr/>
        </p:nvGraphicFramePr>
        <p:xfrm>
          <a:off x="3779912" y="692696"/>
          <a:ext cx="5364088" cy="432048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251520" y="303044"/>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tr-TR" sz="2400" b="1" dirty="0" smtClean="0"/>
              <a:t>Ortak sınavların iki ayrı günde yapılması benim için olumludur.</a:t>
            </a:r>
            <a:endParaRPr lang="tr-TR" sz="2400" dirty="0"/>
          </a:p>
        </p:txBody>
      </p:sp>
      <p:graphicFrame>
        <p:nvGraphicFramePr>
          <p:cNvPr id="5" name="4 Grafik"/>
          <p:cNvGraphicFramePr/>
          <p:nvPr/>
        </p:nvGraphicFramePr>
        <p:xfrm>
          <a:off x="-972616" y="692696"/>
          <a:ext cx="5472608" cy="432048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5 Grafik"/>
          <p:cNvGraphicFramePr/>
          <p:nvPr/>
        </p:nvGraphicFramePr>
        <p:xfrm>
          <a:off x="3995936" y="908720"/>
          <a:ext cx="5148064" cy="482453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251520" y="303045"/>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tr-TR" sz="2400" b="1" dirty="0" smtClean="0"/>
              <a:t>Ortak sınavlar, okuldaki herhangi bir yazılı sınav gibidir.</a:t>
            </a:r>
            <a:endParaRPr lang="tr-TR" sz="2400" dirty="0"/>
          </a:p>
        </p:txBody>
      </p:sp>
      <p:graphicFrame>
        <p:nvGraphicFramePr>
          <p:cNvPr id="5" name="4 Grafik"/>
          <p:cNvGraphicFramePr/>
          <p:nvPr/>
        </p:nvGraphicFramePr>
        <p:xfrm>
          <a:off x="-684584" y="620688"/>
          <a:ext cx="5256584" cy="374441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5 Grafik"/>
          <p:cNvGraphicFramePr/>
          <p:nvPr/>
        </p:nvGraphicFramePr>
        <p:xfrm>
          <a:off x="3635896" y="1052736"/>
          <a:ext cx="5508104" cy="475252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251520" y="118380"/>
            <a:ext cx="9144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tr-TR" sz="2400" b="1" dirty="0" smtClean="0"/>
              <a:t>Ortak sınavlara sınıf arkadaşlarımla birlikte girmem motivasyonumu arttırıyor.</a:t>
            </a:r>
            <a:endParaRPr lang="tr-TR" sz="2400" dirty="0"/>
          </a:p>
        </p:txBody>
      </p:sp>
      <p:graphicFrame>
        <p:nvGraphicFramePr>
          <p:cNvPr id="5" name="4 Grafik"/>
          <p:cNvGraphicFramePr/>
          <p:nvPr/>
        </p:nvGraphicFramePr>
        <p:xfrm>
          <a:off x="-756592" y="836712"/>
          <a:ext cx="5256584" cy="374441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5 Grafik"/>
          <p:cNvGraphicFramePr/>
          <p:nvPr/>
        </p:nvGraphicFramePr>
        <p:xfrm>
          <a:off x="3563888" y="836712"/>
          <a:ext cx="5580112" cy="460851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540568" y="404813"/>
          <a:ext cx="5256584" cy="374426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4 Grafik"/>
          <p:cNvGraphicFramePr/>
          <p:nvPr/>
        </p:nvGraphicFramePr>
        <p:xfrm>
          <a:off x="4283968" y="548680"/>
          <a:ext cx="4860032" cy="3384376"/>
        </p:xfrm>
        <a:graphic>
          <a:graphicData uri="http://schemas.openxmlformats.org/drawingml/2006/chart">
            <c:chart xmlns:c="http://schemas.openxmlformats.org/drawingml/2006/chart" xmlns:r="http://schemas.openxmlformats.org/officeDocument/2006/relationships" r:id="rId3"/>
          </a:graphicData>
        </a:graphic>
      </p:graphicFrame>
      <p:sp>
        <p:nvSpPr>
          <p:cNvPr id="6" name="5 Metin kutusu"/>
          <p:cNvSpPr txBox="1"/>
          <p:nvPr/>
        </p:nvSpPr>
        <p:spPr>
          <a:xfrm>
            <a:off x="251520" y="4437112"/>
            <a:ext cx="8568952" cy="2308324"/>
          </a:xfrm>
          <a:prstGeom prst="rect">
            <a:avLst/>
          </a:prstGeom>
          <a:noFill/>
        </p:spPr>
        <p:txBody>
          <a:bodyPr wrap="square" rtlCol="0">
            <a:spAutoFit/>
          </a:bodyPr>
          <a:lstStyle/>
          <a:p>
            <a:pPr algn="just">
              <a:buFont typeface="Arial" pitchFamily="34" charset="0"/>
              <a:buChar char="•"/>
            </a:pPr>
            <a:r>
              <a:rPr lang="tr-TR" dirty="0" smtClean="0"/>
              <a:t>Ankete çalışmasına katılan öğrencilerin yaklaşık %29’u büyükşehirde, %17’si büyükşehir dışındaki illerde, %29’u ilçede, %4’ü kasabada, %20’si köyde ve %1’i mezrada yaşamaktadır.</a:t>
            </a:r>
          </a:p>
          <a:p>
            <a:pPr algn="just">
              <a:buFont typeface="Arial" pitchFamily="34" charset="0"/>
              <a:buChar char="•"/>
            </a:pPr>
            <a:r>
              <a:rPr lang="tr-TR" dirty="0" smtClean="0"/>
              <a:t>Aynı soruya yanıt veren kız ve erkek öğrencilerin verileri ayrı ayrı incelendiğinde sonuçların birbirine çok yakın olduğu görülmüştür.</a:t>
            </a:r>
          </a:p>
          <a:p>
            <a:pPr>
              <a:buFont typeface="Arial" pitchFamily="34" charset="0"/>
              <a:buChar char="•"/>
            </a:pPr>
            <a:endParaRPr lang="tr-TR" dirty="0" smtClean="0"/>
          </a:p>
          <a:p>
            <a:pPr>
              <a:buFont typeface="Arial" pitchFamily="34" charset="0"/>
              <a:buChar char="•"/>
            </a:pPr>
            <a:endParaRPr lang="tr-TR" dirty="0" smtClean="0"/>
          </a:p>
          <a:p>
            <a:pPr>
              <a:buFont typeface="Arial" pitchFamily="34" charset="0"/>
              <a:buChar char="•"/>
            </a:pPr>
            <a:endParaRPr lang="tr-TR" dirty="0"/>
          </a:p>
        </p:txBody>
      </p:sp>
      <p:sp>
        <p:nvSpPr>
          <p:cNvPr id="8" name="7 Metin kutusu"/>
          <p:cNvSpPr txBox="1"/>
          <p:nvPr/>
        </p:nvSpPr>
        <p:spPr>
          <a:xfrm>
            <a:off x="251520" y="0"/>
            <a:ext cx="5688632" cy="800219"/>
          </a:xfrm>
          <a:prstGeom prst="rect">
            <a:avLst/>
          </a:prstGeom>
          <a:noFill/>
        </p:spPr>
        <p:txBody>
          <a:bodyPr wrap="square" rtlCol="0">
            <a:spAutoFit/>
          </a:bodyPr>
          <a:lstStyle/>
          <a:p>
            <a:pPr lvl="0"/>
            <a:r>
              <a:rPr lang="tr-TR" sz="2800" b="1" dirty="0" smtClean="0"/>
              <a:t>Yaşadığınız yer </a:t>
            </a:r>
            <a:endParaRPr lang="tr-TR" sz="2800" dirty="0" smtClean="0"/>
          </a:p>
          <a:p>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251520" y="118379"/>
            <a:ext cx="9144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tr-TR" sz="2400" b="1" dirty="0" smtClean="0"/>
              <a:t>Ortak sınavlardan alacağım puanlar ile okul başarı puanımın yerleştirmelerde birlikte kullanılması benim için olumludur.</a:t>
            </a:r>
            <a:endParaRPr lang="tr-TR" sz="2400" dirty="0"/>
          </a:p>
        </p:txBody>
      </p:sp>
      <p:graphicFrame>
        <p:nvGraphicFramePr>
          <p:cNvPr id="5" name="4 Grafik"/>
          <p:cNvGraphicFramePr/>
          <p:nvPr/>
        </p:nvGraphicFramePr>
        <p:xfrm>
          <a:off x="-540568" y="836712"/>
          <a:ext cx="5184576" cy="410445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5 Grafik"/>
          <p:cNvGraphicFramePr/>
          <p:nvPr/>
        </p:nvGraphicFramePr>
        <p:xfrm>
          <a:off x="4139952" y="1052736"/>
          <a:ext cx="5328592" cy="482453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251520" y="303046"/>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tr-TR" sz="2400" b="1" dirty="0" smtClean="0"/>
              <a:t>Ortak sınavlara hazırlık çalışmaları, okul dışında tüm vaktimi alıyor.</a:t>
            </a:r>
            <a:endParaRPr lang="tr-TR" sz="2400" dirty="0"/>
          </a:p>
        </p:txBody>
      </p:sp>
      <p:graphicFrame>
        <p:nvGraphicFramePr>
          <p:cNvPr id="5" name="4 Grafik"/>
          <p:cNvGraphicFramePr/>
          <p:nvPr/>
        </p:nvGraphicFramePr>
        <p:xfrm>
          <a:off x="-684584" y="692696"/>
          <a:ext cx="5328592" cy="417646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5 Grafik"/>
          <p:cNvGraphicFramePr/>
          <p:nvPr/>
        </p:nvGraphicFramePr>
        <p:xfrm>
          <a:off x="3347864" y="1340768"/>
          <a:ext cx="5796136" cy="468052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251520" y="303047"/>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tr-TR" sz="2400" b="1" dirty="0" smtClean="0"/>
              <a:t>Sınava serbest kıyafet ile katılmam beni rahatlatıyor.</a:t>
            </a:r>
            <a:endParaRPr lang="tr-TR" sz="2400" dirty="0"/>
          </a:p>
        </p:txBody>
      </p:sp>
      <p:graphicFrame>
        <p:nvGraphicFramePr>
          <p:cNvPr id="5" name="4 Grafik"/>
          <p:cNvGraphicFramePr/>
          <p:nvPr/>
        </p:nvGraphicFramePr>
        <p:xfrm>
          <a:off x="-756592" y="692696"/>
          <a:ext cx="5616624" cy="381642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5 Grafik"/>
          <p:cNvGraphicFramePr/>
          <p:nvPr/>
        </p:nvGraphicFramePr>
        <p:xfrm>
          <a:off x="3851920" y="908720"/>
          <a:ext cx="5292080" cy="475252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251520" y="303048"/>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tr-TR" sz="2400" b="1" dirty="0" smtClean="0"/>
              <a:t>Ortak sınavların ara verilerek yapılması doğru bir uygulamadır.</a:t>
            </a:r>
            <a:endParaRPr lang="tr-TR" sz="2400" dirty="0"/>
          </a:p>
        </p:txBody>
      </p:sp>
      <p:graphicFrame>
        <p:nvGraphicFramePr>
          <p:cNvPr id="5" name="4 Grafik"/>
          <p:cNvGraphicFramePr/>
          <p:nvPr/>
        </p:nvGraphicFramePr>
        <p:xfrm>
          <a:off x="-540568" y="908720"/>
          <a:ext cx="5040560" cy="381642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5 Grafik"/>
          <p:cNvGraphicFramePr/>
          <p:nvPr/>
        </p:nvGraphicFramePr>
        <p:xfrm>
          <a:off x="3491880" y="1268760"/>
          <a:ext cx="5436096" cy="489654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251520" y="118383"/>
            <a:ext cx="9144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tr-TR" sz="2400" b="1" dirty="0" smtClean="0"/>
              <a:t>Ortak sınavlarda derslerin günlere dağılımının dengeli olduğunu düşünüyorum.</a:t>
            </a:r>
            <a:endParaRPr lang="tr-TR" sz="2400" dirty="0"/>
          </a:p>
        </p:txBody>
      </p:sp>
      <p:graphicFrame>
        <p:nvGraphicFramePr>
          <p:cNvPr id="5" name="4 Grafik"/>
          <p:cNvGraphicFramePr/>
          <p:nvPr/>
        </p:nvGraphicFramePr>
        <p:xfrm>
          <a:off x="-684584" y="980728"/>
          <a:ext cx="5515719" cy="316835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5 Grafik"/>
          <p:cNvGraphicFramePr/>
          <p:nvPr/>
        </p:nvGraphicFramePr>
        <p:xfrm>
          <a:off x="3563888" y="1052736"/>
          <a:ext cx="5580112" cy="489654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txBox="1">
            <a:spLocks noChangeArrowheads="1"/>
          </p:cNvSpPr>
          <p:nvPr/>
        </p:nvSpPr>
        <p:spPr bwMode="auto">
          <a:xfrm>
            <a:off x="0" y="303050"/>
            <a:ext cx="939552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tr-TR" sz="2400" b="1" dirty="0" smtClean="0"/>
              <a:t>Derslere düzenli çalışmak ortak sınavlarda başarılı olmak için yeterlidir.</a:t>
            </a:r>
            <a:endParaRPr lang="tr-TR" sz="2400" dirty="0"/>
          </a:p>
        </p:txBody>
      </p:sp>
      <p:graphicFrame>
        <p:nvGraphicFramePr>
          <p:cNvPr id="4" name="3 Grafik"/>
          <p:cNvGraphicFramePr/>
          <p:nvPr/>
        </p:nvGraphicFramePr>
        <p:xfrm>
          <a:off x="-540568" y="836712"/>
          <a:ext cx="4680520" cy="388843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4 Grafik"/>
          <p:cNvGraphicFramePr/>
          <p:nvPr/>
        </p:nvGraphicFramePr>
        <p:xfrm>
          <a:off x="3995936" y="1052736"/>
          <a:ext cx="5148064" cy="518457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Grafik"/>
          <p:cNvGraphicFramePr/>
          <p:nvPr/>
        </p:nvGraphicFramePr>
        <p:xfrm>
          <a:off x="-756592" y="0"/>
          <a:ext cx="5760640" cy="400506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4 Grafik"/>
          <p:cNvGraphicFramePr/>
          <p:nvPr/>
        </p:nvGraphicFramePr>
        <p:xfrm>
          <a:off x="3995936" y="188640"/>
          <a:ext cx="5148064" cy="3384376"/>
        </p:xfrm>
        <a:graphic>
          <a:graphicData uri="http://schemas.openxmlformats.org/drawingml/2006/chart">
            <c:chart xmlns:c="http://schemas.openxmlformats.org/drawingml/2006/chart" xmlns:r="http://schemas.openxmlformats.org/officeDocument/2006/relationships" r:id="rId3"/>
          </a:graphicData>
        </a:graphic>
      </p:graphicFrame>
      <p:sp>
        <p:nvSpPr>
          <p:cNvPr id="6" name="5 Metin kutusu"/>
          <p:cNvSpPr txBox="1"/>
          <p:nvPr/>
        </p:nvSpPr>
        <p:spPr>
          <a:xfrm>
            <a:off x="323528" y="3933056"/>
            <a:ext cx="8532440" cy="2585323"/>
          </a:xfrm>
          <a:prstGeom prst="rect">
            <a:avLst/>
          </a:prstGeom>
          <a:noFill/>
        </p:spPr>
        <p:txBody>
          <a:bodyPr wrap="square" rtlCol="0">
            <a:spAutoFit/>
          </a:bodyPr>
          <a:lstStyle/>
          <a:p>
            <a:pPr algn="just">
              <a:buFont typeface="Arial" pitchFamily="34" charset="0"/>
              <a:buChar char="•"/>
            </a:pPr>
            <a:r>
              <a:rPr lang="tr-TR" dirty="0" smtClean="0"/>
              <a:t>Ankette öğrencilerin bir ayda okudukları kitap sayısı araştırılmış ve bu maddeye ankete katılan öğrencilerin yaklaşık %41’i 3-4 kitap şeklinde cevap vermiştir. Öğrencilerin %33’ü ayda 0-2 kitap seçeneğini işaretlemiş, %26’sı ise ayda 5 ve daha fazla kitap okuduğunu ifade etmiştir.</a:t>
            </a:r>
          </a:p>
          <a:p>
            <a:pPr algn="just">
              <a:buFont typeface="Arial" pitchFamily="34" charset="0"/>
              <a:buChar char="•"/>
            </a:pPr>
            <a:endParaRPr lang="tr-TR" dirty="0" smtClean="0"/>
          </a:p>
          <a:p>
            <a:pPr algn="just">
              <a:buFont typeface="Arial" pitchFamily="34" charset="0"/>
              <a:buChar char="•"/>
            </a:pPr>
            <a:r>
              <a:rPr lang="tr-TR" dirty="0" smtClean="0"/>
              <a:t>Anket maddelerine verilen cevaplara dayalı olarak öğrencilerin kitap okuma alışkanlıklarının cinsiyete göre farklılık gösterdiği görülmüştür. </a:t>
            </a:r>
          </a:p>
          <a:p>
            <a:pPr algn="just">
              <a:buFont typeface="Arial" pitchFamily="34" charset="0"/>
              <a:buChar char="•"/>
            </a:pPr>
            <a:endParaRPr lang="tr-TR" dirty="0" smtClean="0"/>
          </a:p>
          <a:p>
            <a:pPr algn="just"/>
            <a:endParaRPr lang="tr-TR" dirty="0"/>
          </a:p>
        </p:txBody>
      </p:sp>
      <p:sp>
        <p:nvSpPr>
          <p:cNvPr id="7" name="6 Başlık"/>
          <p:cNvSpPr>
            <a:spLocks noGrp="1"/>
          </p:cNvSpPr>
          <p:nvPr>
            <p:ph type="title"/>
          </p:nvPr>
        </p:nvSpPr>
        <p:spPr>
          <a:xfrm>
            <a:off x="0" y="116632"/>
            <a:ext cx="8686800" cy="418058"/>
          </a:xfrm>
        </p:spPr>
        <p:txBody>
          <a:bodyPr>
            <a:noAutofit/>
          </a:bodyPr>
          <a:lstStyle/>
          <a:p>
            <a:pPr lvl="0" algn="l"/>
            <a:r>
              <a:rPr lang="tr-TR" sz="2800" b="1" dirty="0" smtClean="0"/>
              <a:t/>
            </a:r>
            <a:br>
              <a:rPr lang="tr-TR" sz="2800" b="1" dirty="0" smtClean="0"/>
            </a:br>
            <a:r>
              <a:rPr lang="tr-TR" sz="2800" b="1" dirty="0" smtClean="0"/>
              <a:t/>
            </a:r>
            <a:br>
              <a:rPr lang="tr-TR" sz="2800" b="1" dirty="0" smtClean="0"/>
            </a:br>
            <a:r>
              <a:rPr lang="tr-TR" sz="2800" b="1" dirty="0" smtClean="0"/>
              <a:t>Bir ayda okuduğunuz kitap sayısı</a:t>
            </a:r>
            <a:r>
              <a:rPr lang="tr-TR" sz="2800" dirty="0" smtClean="0"/>
              <a:t/>
            </a:r>
            <a:br>
              <a:rPr lang="tr-TR" sz="2800" dirty="0" smtClean="0"/>
            </a:br>
            <a:r>
              <a:rPr lang="tr-TR" sz="2800" b="1" dirty="0" smtClean="0"/>
              <a:t> </a:t>
            </a:r>
            <a:r>
              <a:rPr lang="tr-TR" sz="2800" dirty="0" smtClean="0"/>
              <a:t/>
            </a:r>
            <a:br>
              <a:rPr lang="tr-TR" sz="2800" dirty="0" smtClean="0"/>
            </a:br>
            <a:endParaRPr lang="tr-TR"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aşlık"/>
          <p:cNvSpPr>
            <a:spLocks noGrp="1"/>
          </p:cNvSpPr>
          <p:nvPr>
            <p:ph type="title"/>
          </p:nvPr>
        </p:nvSpPr>
        <p:spPr>
          <a:xfrm>
            <a:off x="467544" y="764704"/>
            <a:ext cx="8229600" cy="634082"/>
          </a:xfrm>
        </p:spPr>
        <p:txBody>
          <a:bodyPr>
            <a:noAutofit/>
          </a:bodyPr>
          <a:lstStyle/>
          <a:p>
            <a:pPr lvl="0" algn="l"/>
            <a:r>
              <a:rPr lang="tr-TR" sz="3200" b="1" dirty="0" smtClean="0"/>
              <a:t>Evde bulunan imkânlar</a:t>
            </a:r>
            <a:r>
              <a:rPr lang="tr-TR" sz="3200" dirty="0" smtClean="0">
                <a:solidFill>
                  <a:schemeClr val="accent2">
                    <a:lumMod val="75000"/>
                  </a:schemeClr>
                </a:solidFill>
              </a:rPr>
              <a:t/>
            </a:r>
            <a:br>
              <a:rPr lang="tr-TR" sz="3200" dirty="0" smtClean="0">
                <a:solidFill>
                  <a:schemeClr val="accent2">
                    <a:lumMod val="75000"/>
                  </a:schemeClr>
                </a:solidFill>
              </a:rPr>
            </a:br>
            <a:endParaRPr lang="tr-TR" sz="3200" dirty="0"/>
          </a:p>
        </p:txBody>
      </p:sp>
      <p:sp>
        <p:nvSpPr>
          <p:cNvPr id="5" name="4 İçerik Yer Tutucusu"/>
          <p:cNvSpPr>
            <a:spLocks noGrp="1"/>
          </p:cNvSpPr>
          <p:nvPr>
            <p:ph idx="1"/>
          </p:nvPr>
        </p:nvSpPr>
        <p:spPr>
          <a:xfrm>
            <a:off x="395536" y="1196752"/>
            <a:ext cx="8229600" cy="4525963"/>
          </a:xfrm>
        </p:spPr>
        <p:txBody>
          <a:bodyPr>
            <a:normAutofit/>
          </a:bodyPr>
          <a:lstStyle/>
          <a:p>
            <a:pPr marL="0" indent="0" algn="just">
              <a:buNone/>
            </a:pPr>
            <a:r>
              <a:rPr lang="tr-TR" sz="2400" dirty="0" smtClean="0"/>
              <a:t>	Ankette öğrencilerin kendilerine ait bir oda, çalışma masası, bilgisayar ve internet bağlantısı olanaklarından hangisi veya hangilerine sahip oldukları sorgulanmıştır. </a:t>
            </a:r>
          </a:p>
          <a:p>
            <a:pPr marL="0" indent="0" algn="just"/>
            <a:r>
              <a:rPr lang="tr-TR" sz="2400" dirty="0" smtClean="0"/>
              <a:t>Öğrencilerin %32’sinin evinde kendilerine ait bir oda, çalışma masası, bilgisayar ve internet bağlantısı imkânlarının tamamı bulunmaktadır.</a:t>
            </a:r>
          </a:p>
          <a:p>
            <a:pPr marL="0" indent="0" algn="just"/>
            <a:r>
              <a:rPr lang="tr-TR" sz="2400" dirty="0" smtClean="0"/>
              <a:t> Öğrencilerin %8’i bu imkânların hiçbirine sahip değildir. </a:t>
            </a:r>
          </a:p>
          <a:p>
            <a:pPr marL="0" indent="0" algn="just">
              <a:buNone/>
            </a:pPr>
            <a:endParaRPr lang="tr-TR" sz="2400" dirty="0" smtClean="0"/>
          </a:p>
          <a:p>
            <a:pPr marL="0" indent="0" algn="just">
              <a:buNone/>
            </a:pPr>
            <a:r>
              <a:rPr lang="tr-TR" sz="2400" dirty="0" smtClean="0">
                <a:hlinkClick r:id="rId2" action="ppaction://hlinkfile"/>
              </a:rPr>
              <a:t>Öğrencilerin bu maddeye verdikleri yanıtlara dayalı olarak elde edilen diğer sonuçlar </a:t>
            </a:r>
            <a:endParaRPr lang="tr-TR"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Başlık"/>
          <p:cNvSpPr>
            <a:spLocks noGrp="1"/>
          </p:cNvSpPr>
          <p:nvPr>
            <p:ph type="title"/>
          </p:nvPr>
        </p:nvSpPr>
        <p:spPr>
          <a:xfrm>
            <a:off x="467544" y="260648"/>
            <a:ext cx="8229600" cy="634082"/>
          </a:xfrm>
        </p:spPr>
        <p:txBody>
          <a:bodyPr>
            <a:noAutofit/>
          </a:bodyPr>
          <a:lstStyle/>
          <a:p>
            <a:pPr lvl="0" algn="l"/>
            <a:r>
              <a:rPr lang="tr-TR" sz="2800" b="1" dirty="0" smtClean="0"/>
              <a:t>Evde bulunan imkânlar</a:t>
            </a:r>
            <a:r>
              <a:rPr lang="tr-TR" sz="2800" dirty="0" smtClean="0">
                <a:solidFill>
                  <a:schemeClr val="accent2">
                    <a:lumMod val="75000"/>
                  </a:schemeClr>
                </a:solidFill>
              </a:rPr>
              <a:t/>
            </a:r>
            <a:br>
              <a:rPr lang="tr-TR" sz="2800" dirty="0" smtClean="0">
                <a:solidFill>
                  <a:schemeClr val="accent2">
                    <a:lumMod val="75000"/>
                  </a:schemeClr>
                </a:solidFill>
              </a:rPr>
            </a:br>
            <a:endParaRPr lang="tr-TR" sz="2800" dirty="0"/>
          </a:p>
        </p:txBody>
      </p:sp>
      <p:graphicFrame>
        <p:nvGraphicFramePr>
          <p:cNvPr id="5" name="4 Grafik"/>
          <p:cNvGraphicFramePr/>
          <p:nvPr/>
        </p:nvGraphicFramePr>
        <p:xfrm>
          <a:off x="0" y="476672"/>
          <a:ext cx="4824536" cy="352839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5 Grafik"/>
          <p:cNvGraphicFramePr/>
          <p:nvPr/>
        </p:nvGraphicFramePr>
        <p:xfrm>
          <a:off x="4572000" y="548680"/>
          <a:ext cx="4572000" cy="3312368"/>
        </p:xfrm>
        <a:graphic>
          <a:graphicData uri="http://schemas.openxmlformats.org/drawingml/2006/chart">
            <c:chart xmlns:c="http://schemas.openxmlformats.org/drawingml/2006/chart" xmlns:r="http://schemas.openxmlformats.org/officeDocument/2006/relationships" r:id="rId3"/>
          </a:graphicData>
        </a:graphic>
      </p:graphicFrame>
      <p:sp>
        <p:nvSpPr>
          <p:cNvPr id="9" name="8 Metin kutusu"/>
          <p:cNvSpPr txBox="1"/>
          <p:nvPr/>
        </p:nvSpPr>
        <p:spPr>
          <a:xfrm>
            <a:off x="0" y="4149080"/>
            <a:ext cx="9144000" cy="3293209"/>
          </a:xfrm>
          <a:prstGeom prst="rect">
            <a:avLst/>
          </a:prstGeom>
          <a:noFill/>
        </p:spPr>
        <p:txBody>
          <a:bodyPr wrap="square" rtlCol="0">
            <a:spAutoFit/>
          </a:bodyPr>
          <a:lstStyle/>
          <a:p>
            <a:pPr algn="just">
              <a:buFont typeface="Arial" pitchFamily="34" charset="0"/>
              <a:buChar char="•"/>
            </a:pPr>
            <a:endParaRPr lang="tr-TR" sz="1600" dirty="0" smtClean="0"/>
          </a:p>
          <a:p>
            <a:pPr algn="just">
              <a:buFont typeface="Arial" pitchFamily="34" charset="0"/>
              <a:buChar char="•"/>
            </a:pPr>
            <a:r>
              <a:rPr lang="tr-TR" sz="1600" dirty="0" smtClean="0"/>
              <a:t>Öğrencilerin toplamda %63’ünün evinde kendisine ait bir odası, %68’inin çalışma masası, %59’unun bilgisayarı, %50’sinin internet bağlantısı olduğu görülmüştür. </a:t>
            </a:r>
          </a:p>
          <a:p>
            <a:pPr algn="just"/>
            <a:endParaRPr lang="tr-TR" sz="1600" dirty="0" smtClean="0"/>
          </a:p>
          <a:p>
            <a:pPr algn="just">
              <a:buFont typeface="Arial" pitchFamily="34" charset="0"/>
              <a:buChar char="•"/>
            </a:pPr>
            <a:r>
              <a:rPr lang="tr-TR" sz="1600" dirty="0" smtClean="0"/>
              <a:t>Kız öğrencilerin %34’ünün evinde kendilerine ait bir oda, çalışma masası, bilgisayar ve internet bağlantısı imkânlarının tamamının bulunduğu, %8’inin bu imkânların hiçbirine sahip olmadığı; erkek öğrencilerde ise bu oranların %30 ve %9 olduğu görülmüştür. Kendisine ait bir odası ve çalışma masası olan ancak bilgisayarı ve internet bağlantısı bulunmayan öğrencilerin oranının kız öğrencilerde %11 ve erkek öğrencilerde %9 olduğu tespit edilmiştir.</a:t>
            </a:r>
          </a:p>
          <a:p>
            <a:pPr algn="just"/>
            <a:r>
              <a:rPr lang="tr-TR" sz="1600" dirty="0" smtClean="0"/>
              <a:t> </a:t>
            </a:r>
          </a:p>
          <a:p>
            <a:pPr algn="just">
              <a:buFont typeface="Arial" pitchFamily="34" charset="0"/>
              <a:buChar char="•"/>
            </a:pPr>
            <a:endParaRPr lang="tr-TR" sz="1600" dirty="0" smtClean="0"/>
          </a:p>
          <a:p>
            <a:pPr algn="just"/>
            <a:r>
              <a:rPr lang="tr-TR" sz="1600" dirty="0" smtClean="0"/>
              <a:t> </a:t>
            </a:r>
          </a:p>
          <a:p>
            <a:pPr algn="just"/>
            <a:endParaRPr lang="tr-TR"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34082"/>
          </a:xfrm>
        </p:spPr>
        <p:txBody>
          <a:bodyPr>
            <a:normAutofit fontScale="90000"/>
          </a:bodyPr>
          <a:lstStyle/>
          <a:p>
            <a:pPr lvl="0" algn="l"/>
            <a:r>
              <a:rPr lang="tr-TR" sz="3100" b="1" dirty="0" smtClean="0"/>
              <a:t>Haftalık internet kullanımı</a:t>
            </a:r>
            <a:r>
              <a:rPr lang="tr-TR" dirty="0" smtClean="0"/>
              <a:t/>
            </a:r>
            <a:br>
              <a:rPr lang="tr-TR" dirty="0" smtClean="0"/>
            </a:br>
            <a:endParaRPr lang="tr-TR" dirty="0"/>
          </a:p>
        </p:txBody>
      </p:sp>
      <p:graphicFrame>
        <p:nvGraphicFramePr>
          <p:cNvPr id="4" name="3 Grafik"/>
          <p:cNvGraphicFramePr/>
          <p:nvPr/>
        </p:nvGraphicFramePr>
        <p:xfrm>
          <a:off x="-252536" y="548680"/>
          <a:ext cx="4968552" cy="32403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4 Grafik"/>
          <p:cNvGraphicFramePr/>
          <p:nvPr/>
        </p:nvGraphicFramePr>
        <p:xfrm>
          <a:off x="4211960" y="476672"/>
          <a:ext cx="5112568" cy="3312368"/>
        </p:xfrm>
        <a:graphic>
          <a:graphicData uri="http://schemas.openxmlformats.org/drawingml/2006/chart">
            <c:chart xmlns:c="http://schemas.openxmlformats.org/drawingml/2006/chart" xmlns:r="http://schemas.openxmlformats.org/officeDocument/2006/relationships" r:id="rId3"/>
          </a:graphicData>
        </a:graphic>
      </p:graphicFrame>
      <p:sp>
        <p:nvSpPr>
          <p:cNvPr id="6" name="5 Metin kutusu"/>
          <p:cNvSpPr txBox="1"/>
          <p:nvPr/>
        </p:nvSpPr>
        <p:spPr>
          <a:xfrm>
            <a:off x="0" y="4149080"/>
            <a:ext cx="9144000" cy="2862322"/>
          </a:xfrm>
          <a:prstGeom prst="rect">
            <a:avLst/>
          </a:prstGeom>
          <a:noFill/>
        </p:spPr>
        <p:txBody>
          <a:bodyPr wrap="square" rtlCol="0">
            <a:spAutoFit/>
          </a:bodyPr>
          <a:lstStyle/>
          <a:p>
            <a:pPr algn="just">
              <a:buFont typeface="Arial" pitchFamily="34" charset="0"/>
              <a:buChar char="•"/>
            </a:pPr>
            <a:r>
              <a:rPr lang="tr-TR" dirty="0" smtClean="0"/>
              <a:t>“Bir haftada kaç saat internet kullanıyorsunuz?” sorusuna, ankete katılan öğrenciler tarafından en çok verilen yanıt, yukarıdaki tabloda görüldüğü gibi 0-5 saat olarak belirlenmiştir. Öğrencilerin yaklaşık %65’i “0-5 saat”, %18’si “6-10 saat”, %8’i “11-15 saat”, %4 ve %5’i “20 saatten fazla” cevabını vermiştir.</a:t>
            </a:r>
          </a:p>
          <a:p>
            <a:pPr algn="just">
              <a:buFont typeface="Arial" pitchFamily="34" charset="0"/>
              <a:buChar char="•"/>
            </a:pPr>
            <a:endParaRPr lang="tr-TR" dirty="0" smtClean="0"/>
          </a:p>
          <a:p>
            <a:pPr algn="just">
              <a:buFont typeface="Arial" pitchFamily="34" charset="0"/>
              <a:buChar char="•"/>
            </a:pPr>
            <a:r>
              <a:rPr lang="tr-TR" dirty="0" smtClean="0"/>
              <a:t>Kız ve erkek öğrencilerin haftalık internet kullanım oranlarına bakıldığında genel olarak erkek öğrencilerin kız öğrencilere göre interneti daha fazla kullandıkları görülmüştür.  </a:t>
            </a:r>
          </a:p>
          <a:p>
            <a:pPr algn="just"/>
            <a:r>
              <a:rPr lang="tr-TR" dirty="0" smtClean="0"/>
              <a:t> </a:t>
            </a:r>
          </a:p>
          <a:p>
            <a:pPr algn="just"/>
            <a:endParaRPr lang="tr-TR" dirty="0" smtClean="0"/>
          </a:p>
          <a:p>
            <a:pPr algn="just"/>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0"/>
            <a:ext cx="8229600" cy="1143000"/>
          </a:xfrm>
        </p:spPr>
        <p:txBody>
          <a:bodyPr>
            <a:normAutofit/>
          </a:bodyPr>
          <a:lstStyle/>
          <a:p>
            <a:pPr lvl="0" algn="l"/>
            <a:r>
              <a:rPr lang="tr-TR" sz="2800" b="1" dirty="0" smtClean="0"/>
              <a:t>İnterneti en çok hangi amaçla kullanıyorsunuz?</a:t>
            </a:r>
            <a:r>
              <a:rPr lang="tr-TR" sz="2800" dirty="0" smtClean="0"/>
              <a:t/>
            </a:r>
            <a:br>
              <a:rPr lang="tr-TR" sz="2800" dirty="0" smtClean="0"/>
            </a:br>
            <a:endParaRPr lang="tr-TR" sz="2800" dirty="0"/>
          </a:p>
        </p:txBody>
      </p:sp>
      <p:graphicFrame>
        <p:nvGraphicFramePr>
          <p:cNvPr id="4" name="3 Grafik"/>
          <p:cNvGraphicFramePr/>
          <p:nvPr/>
        </p:nvGraphicFramePr>
        <p:xfrm>
          <a:off x="-141700" y="548680"/>
          <a:ext cx="4391025" cy="331236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4 Grafik"/>
          <p:cNvGraphicFramePr/>
          <p:nvPr/>
        </p:nvGraphicFramePr>
        <p:xfrm>
          <a:off x="3923928" y="548680"/>
          <a:ext cx="5220072" cy="3312368"/>
        </p:xfrm>
        <a:graphic>
          <a:graphicData uri="http://schemas.openxmlformats.org/drawingml/2006/chart">
            <c:chart xmlns:c="http://schemas.openxmlformats.org/drawingml/2006/chart" xmlns:r="http://schemas.openxmlformats.org/officeDocument/2006/relationships" r:id="rId3"/>
          </a:graphicData>
        </a:graphic>
      </p:graphicFrame>
      <p:sp>
        <p:nvSpPr>
          <p:cNvPr id="6" name="5 Metin kutusu"/>
          <p:cNvSpPr txBox="1"/>
          <p:nvPr/>
        </p:nvSpPr>
        <p:spPr>
          <a:xfrm>
            <a:off x="0" y="4149080"/>
            <a:ext cx="9144000" cy="2585323"/>
          </a:xfrm>
          <a:prstGeom prst="rect">
            <a:avLst/>
          </a:prstGeom>
          <a:noFill/>
        </p:spPr>
        <p:txBody>
          <a:bodyPr wrap="square" rtlCol="0">
            <a:spAutoFit/>
          </a:bodyPr>
          <a:lstStyle/>
          <a:p>
            <a:pPr algn="just">
              <a:buFont typeface="Arial" pitchFamily="34" charset="0"/>
              <a:buChar char="•"/>
            </a:pPr>
            <a:r>
              <a:rPr lang="tr-TR" dirty="0" smtClean="0"/>
              <a:t>Bu maddede öğrencilerin %59’unun araştırma/ödev seçeneğini işaretlediği görülmüştür. Öğrencilerin %22’si en çok sosyal paylaşım, %16’sı ise en çok oyun/eğlence amacıyla internet kullandıklarını belirtmiştir. İnterneti en çok çevrimiçi eğitim amacıyla kullanan öğrencilerin oranının %3 olduğu görülmüştür.</a:t>
            </a:r>
          </a:p>
          <a:p>
            <a:pPr algn="just">
              <a:buFont typeface="Arial" pitchFamily="34" charset="0"/>
              <a:buChar char="•"/>
            </a:pPr>
            <a:endParaRPr lang="tr-TR" dirty="0" smtClean="0"/>
          </a:p>
          <a:p>
            <a:pPr algn="just">
              <a:buFont typeface="Arial" pitchFamily="34" charset="0"/>
              <a:buChar char="•"/>
            </a:pPr>
            <a:r>
              <a:rPr lang="tr-TR" dirty="0" smtClean="0"/>
              <a:t>Kız ve erkek öğrencilerin interneti kullanma amaçlarında özellikle oyun/eğlence ve araştırma/ödev seçeneklerinde belirgin farklar olduğu görülmüştür. </a:t>
            </a:r>
          </a:p>
          <a:p>
            <a:pPr algn="just"/>
            <a:r>
              <a:rPr lang="tr-TR" dirty="0" smtClean="0"/>
              <a:t> </a:t>
            </a:r>
          </a:p>
          <a:p>
            <a:pPr algn="just">
              <a:buFont typeface="Arial" pitchFamily="34" charset="0"/>
              <a:buChar char="•"/>
            </a:pP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188640"/>
            <a:ext cx="8229600" cy="634082"/>
          </a:xfrm>
        </p:spPr>
        <p:txBody>
          <a:bodyPr>
            <a:normAutofit fontScale="90000"/>
          </a:bodyPr>
          <a:lstStyle/>
          <a:p>
            <a:pPr lvl="0" algn="l"/>
            <a:r>
              <a:rPr lang="tr-TR" sz="2400" b="1" dirty="0" smtClean="0"/>
              <a:t>Ortak sınavlarla ilgili bilgilerinizi nasıl ediniyorsunuz?</a:t>
            </a:r>
            <a:r>
              <a:rPr lang="tr-TR" sz="2400" dirty="0" smtClean="0"/>
              <a:t/>
            </a:r>
            <a:br>
              <a:rPr lang="tr-TR" sz="2400" dirty="0" smtClean="0"/>
            </a:br>
            <a:endParaRPr lang="tr-TR" sz="2400" dirty="0"/>
          </a:p>
        </p:txBody>
      </p:sp>
      <p:graphicFrame>
        <p:nvGraphicFramePr>
          <p:cNvPr id="4" name="3 Grafik"/>
          <p:cNvGraphicFramePr/>
          <p:nvPr/>
        </p:nvGraphicFramePr>
        <p:xfrm>
          <a:off x="0" y="476672"/>
          <a:ext cx="9144000" cy="62388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273</TotalTime>
  <Words>882</Words>
  <Application>Microsoft Office PowerPoint</Application>
  <PresentationFormat>Ekran Gösterisi (4:3)</PresentationFormat>
  <Paragraphs>136</Paragraphs>
  <Slides>35</Slides>
  <Notes>0</Notes>
  <HiddenSlides>0</HiddenSlides>
  <MMClips>0</MMClips>
  <ScaleCrop>false</ScaleCrop>
  <HeadingPairs>
    <vt:vector size="4" baseType="variant">
      <vt:variant>
        <vt:lpstr>Tema</vt:lpstr>
      </vt:variant>
      <vt:variant>
        <vt:i4>1</vt:i4>
      </vt:variant>
      <vt:variant>
        <vt:lpstr>Slayt Başlıkları</vt:lpstr>
      </vt:variant>
      <vt:variant>
        <vt:i4>35</vt:i4>
      </vt:variant>
    </vt:vector>
  </HeadingPairs>
  <TitlesOfParts>
    <vt:vector size="36" baseType="lpstr">
      <vt:lpstr>Ofis Teması</vt:lpstr>
      <vt:lpstr>2014-2015 ORTAK SINAVLAR ÖĞRENCİ ANKETİ DEĞERLENDİRME RAPORU     SINAV YÖNETİMİ, MORAL MOTİVASYON VE REHBERLİK  DAİRE BAŞKANLIĞI OCAK 2015 </vt:lpstr>
      <vt:lpstr>Slayt 2</vt:lpstr>
      <vt:lpstr>Slayt 3</vt:lpstr>
      <vt:lpstr>  Bir ayda okuduğunuz kitap sayısı   </vt:lpstr>
      <vt:lpstr>Evde bulunan imkânlar </vt:lpstr>
      <vt:lpstr>Evde bulunan imkânlar </vt:lpstr>
      <vt:lpstr>Haftalık internet kullanımı </vt:lpstr>
      <vt:lpstr>İnterneti en çok hangi amaçla kullanıyorsunuz? </vt:lpstr>
      <vt:lpstr>Ortak sınavlarla ilgili bilgilerinizi nasıl ediniyorsunuz? </vt:lpstr>
      <vt:lpstr>Ortak sınavlarla ilgili bilgilerinizi nasıl ediniyorsunuz? </vt:lpstr>
      <vt:lpstr>Ortak sınavlara hazırlık süreci</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lpstr>Slayt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2014-2015 ORTAK SINAVLAR ÖĞRENCİ ANKETİ DEĞERLENDİRME RAPORU     SINAV YÖNETİMİ, MORAL MOTİVASYON VE REHBERLİK  DAİRE BAŞKANLIĞI OCAK 2015 </dc:title>
  <dc:creator>EmelEmelEmel</dc:creator>
  <cp:lastModifiedBy>EmelEmelEmel</cp:lastModifiedBy>
  <cp:revision>25</cp:revision>
  <dcterms:created xsi:type="dcterms:W3CDTF">2015-01-26T11:55:54Z</dcterms:created>
  <dcterms:modified xsi:type="dcterms:W3CDTF">2015-01-27T09:55:55Z</dcterms:modified>
</cp:coreProperties>
</file>